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3.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3" r:id="rId2"/>
    <p:sldId id="273" r:id="rId3"/>
    <p:sldId id="275" r:id="rId4"/>
    <p:sldId id="282" r:id="rId5"/>
    <p:sldId id="311" r:id="rId6"/>
    <p:sldId id="312" r:id="rId7"/>
    <p:sldId id="314" r:id="rId8"/>
    <p:sldId id="315" r:id="rId9"/>
    <p:sldId id="316" r:id="rId10"/>
    <p:sldId id="317" r:id="rId11"/>
    <p:sldId id="318" r:id="rId12"/>
    <p:sldId id="347" r:id="rId13"/>
    <p:sldId id="348" r:id="rId14"/>
    <p:sldId id="349" r:id="rId15"/>
    <p:sldId id="319" r:id="rId16"/>
    <p:sldId id="320" r:id="rId17"/>
    <p:sldId id="321" r:id="rId18"/>
    <p:sldId id="324" r:id="rId19"/>
    <p:sldId id="325" r:id="rId20"/>
    <p:sldId id="352" r:id="rId21"/>
    <p:sldId id="351" r:id="rId22"/>
    <p:sldId id="327" r:id="rId23"/>
    <p:sldId id="328" r:id="rId24"/>
    <p:sldId id="350" r:id="rId25"/>
    <p:sldId id="329" r:id="rId26"/>
    <p:sldId id="330" r:id="rId27"/>
    <p:sldId id="332" r:id="rId28"/>
    <p:sldId id="337" r:id="rId29"/>
    <p:sldId id="335" r:id="rId30"/>
    <p:sldId id="333" r:id="rId31"/>
    <p:sldId id="334" r:id="rId32"/>
    <p:sldId id="336" r:id="rId33"/>
    <p:sldId id="338" r:id="rId34"/>
    <p:sldId id="358" r:id="rId35"/>
    <p:sldId id="339" r:id="rId36"/>
    <p:sldId id="359" r:id="rId37"/>
    <p:sldId id="357" r:id="rId38"/>
    <p:sldId id="340" r:id="rId39"/>
    <p:sldId id="341" r:id="rId40"/>
    <p:sldId id="342" r:id="rId41"/>
    <p:sldId id="343" r:id="rId42"/>
    <p:sldId id="344" r:id="rId43"/>
    <p:sldId id="257" r:id="rId44"/>
    <p:sldId id="281" r:id="rId45"/>
    <p:sldId id="346"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55162" autoAdjust="0"/>
  </p:normalViewPr>
  <p:slideViewPr>
    <p:cSldViewPr>
      <p:cViewPr varScale="1">
        <p:scale>
          <a:sx n="47" d="100"/>
          <a:sy n="47" d="100"/>
        </p:scale>
        <p:origin x="-2632" y="-104"/>
      </p:cViewPr>
      <p:guideLst>
        <p:guide orient="horz" pos="2160"/>
        <p:guide pos="2880"/>
      </p:guideLst>
    </p:cSldViewPr>
  </p:slideViewPr>
  <p:outlineViewPr>
    <p:cViewPr>
      <p:scale>
        <a:sx n="33" d="100"/>
        <a:sy n="33" d="100"/>
      </p:scale>
      <p:origin x="0" y="26040"/>
    </p:cViewPr>
  </p:outlineViewPr>
  <p:notesTextViewPr>
    <p:cViewPr>
      <p:scale>
        <a:sx n="100" d="100"/>
        <a:sy n="100" d="100"/>
      </p:scale>
      <p:origin x="0" y="0"/>
    </p:cViewPr>
  </p:notesTextViewPr>
  <p:sorterViewPr>
    <p:cViewPr>
      <p:scale>
        <a:sx n="66" d="100"/>
        <a:sy n="66" d="100"/>
      </p:scale>
      <p:origin x="0" y="3642"/>
    </p:cViewPr>
  </p:sorterViewPr>
  <p:notesViewPr>
    <p:cSldViewPr>
      <p:cViewPr>
        <p:scale>
          <a:sx n="82" d="100"/>
          <a:sy n="82" d="100"/>
        </p:scale>
        <p:origin x="-2274" y="14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3572C-5D04-4AF6-8BC1-BCD2E55637A8}" type="datetimeFigureOut">
              <a:rPr lang="es-ES" smtClean="0"/>
              <a:pPr/>
              <a:t>15/12/16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C6D04-3791-4AB5-971A-7A27EE2225F9}" type="slidenum">
              <a:rPr lang="es-ES" smtClean="0"/>
              <a:pPr/>
              <a:t>‹Nr.›</a:t>
            </a:fld>
            <a:endParaRPr lang="es-ES"/>
          </a:p>
        </p:txBody>
      </p:sp>
    </p:spTree>
    <p:extLst>
      <p:ext uri="{BB962C8B-B14F-4D97-AF65-F5344CB8AC3E}">
        <p14:creationId xmlns:p14="http://schemas.microsoft.com/office/powerpoint/2010/main" val="351093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smtClean="0"/>
          </a:p>
          <a:p>
            <a:endParaRPr lang="ca-ES" dirty="0" smtClean="0"/>
          </a:p>
          <a:p>
            <a:endParaRPr lang="ca-ES" dirty="0" smtClean="0"/>
          </a:p>
          <a:p>
            <a:endParaRPr lang="ca-ES" dirty="0" smtClean="0"/>
          </a:p>
          <a:p>
            <a:endParaRPr lang="ca-ES" dirty="0" smtClean="0"/>
          </a:p>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12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p:sp>
      <p:sp>
        <p:nvSpPr>
          <p:cNvPr id="54275" name="2 Marcador de notas"/>
          <p:cNvSpPr>
            <a:spLocks noGrp="1"/>
          </p:cNvSpPr>
          <p:nvPr>
            <p:ph type="body" idx="1"/>
          </p:nvPr>
        </p:nvSpPr>
        <p:spPr>
          <a:noFill/>
          <a:ln/>
        </p:spPr>
        <p:txBody>
          <a:bodyPr/>
          <a:lstStyle/>
          <a:p>
            <a:r>
              <a:rPr lang="ca-ES" b="1" smtClean="0"/>
              <a:t>Barreres físiques</a:t>
            </a:r>
            <a:r>
              <a:rPr lang="ca-ES" smtClean="0"/>
              <a:t>: quan hi ha algun element de l’entorn físic (arquitectura, mobiliari, objectes, instruments) que no és accessible.</a:t>
            </a:r>
            <a:endParaRPr lang="es-ES" smtClean="0"/>
          </a:p>
          <a:p>
            <a:r>
              <a:rPr lang="ca-ES" b="1" smtClean="0"/>
              <a:t>Barreres comunicatives</a:t>
            </a:r>
            <a:r>
              <a:rPr lang="ca-ES" smtClean="0"/>
              <a:t>: quan hi ha algun obstacle en la comunicació; per exemple, si utilitzem el medi oral amb una persona amb discapacitat auditiva o l’escriptura visual amb una persona cega.</a:t>
            </a:r>
            <a:endParaRPr lang="es-ES" smtClean="0"/>
          </a:p>
          <a:p>
            <a:r>
              <a:rPr lang="ca-ES" b="1" smtClean="0"/>
              <a:t>Barreres cognitives</a:t>
            </a:r>
            <a:r>
              <a:rPr lang="ca-ES" smtClean="0"/>
              <a:t>: quan hi ha alguna característica que dificulta la comprensió d’una informació, una imatge, un text, etc. Un exemple il·lustrativament divertit de barrera cognitiva és la famosa escena dels Germans Marx en què llegeixen un contracte (ja sabeu, allò de “la part primera de la primera part contractant, serà...”).</a:t>
            </a:r>
            <a:endParaRPr lang="es-ES" smtClean="0"/>
          </a:p>
          <a:p>
            <a:r>
              <a:rPr lang="ca-ES" b="1" smtClean="0"/>
              <a:t>Barreres actitudinals</a:t>
            </a:r>
            <a:endParaRPr lang="es-E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24694628" y="-15993134"/>
            <a:ext cx="49389256" cy="33356380"/>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55299" name="Rectangle 2"/>
          <p:cNvSpPr>
            <a:spLocks noGrp="1" noChangeArrowheads="1"/>
          </p:cNvSpPr>
          <p:nvPr>
            <p:ph type="body"/>
          </p:nvPr>
        </p:nvSpPr>
        <p:spPr>
          <a:xfrm>
            <a:off x="685494" y="4342939"/>
            <a:ext cx="5442540" cy="4074874"/>
          </a:xfrm>
          <a:noFill/>
          <a:ln/>
        </p:spPr>
        <p:txBody>
          <a:bodyPr wrap="none" anchor="ctr"/>
          <a:lstStyle/>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56323" name="Rectangle 2"/>
          <p:cNvSpPr>
            <a:spLocks noGrp="1" noChangeArrowheads="1"/>
          </p:cNvSpPr>
          <p:nvPr>
            <p:ph type="body"/>
          </p:nvPr>
        </p:nvSpPr>
        <p:spPr>
          <a:xfrm>
            <a:off x="685494" y="4342939"/>
            <a:ext cx="5442540" cy="4074874"/>
          </a:xfrm>
          <a:noFill/>
          <a:ln/>
        </p:spPr>
        <p:txBody>
          <a:bodyPr wrap="none" anchor="ctr"/>
          <a:lstStyle/>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p:sp>
      <p:sp>
        <p:nvSpPr>
          <p:cNvPr id="3" name="2 Marcador de notas"/>
          <p:cNvSpPr>
            <a:spLocks noGrp="1"/>
          </p:cNvSpPr>
          <p:nvPr>
            <p:ph type="body" idx="1"/>
          </p:nvPr>
        </p:nvSpPr>
        <p:spPr/>
        <p:txBody>
          <a:bodyPr>
            <a:normAutofit/>
          </a:bodyPr>
          <a:lstStyle/>
          <a:p>
            <a:pPr>
              <a:buFont typeface="Times New Roman" pitchFamily="18" charset="0"/>
              <a:buNone/>
              <a:defRPr/>
            </a:pPr>
            <a:r>
              <a:rPr lang="es-ES" dirty="0" smtClean="0"/>
              <a:t>La Convenció de les </a:t>
            </a:r>
            <a:r>
              <a:rPr lang="es-ES" dirty="0" err="1" smtClean="0"/>
              <a:t>Nacions</a:t>
            </a:r>
            <a:r>
              <a:rPr lang="es-ES" dirty="0" smtClean="0"/>
              <a:t> </a:t>
            </a:r>
            <a:r>
              <a:rPr lang="es-ES" dirty="0" err="1" smtClean="0"/>
              <a:t>Unides</a:t>
            </a:r>
            <a:r>
              <a:rPr lang="es-ES" dirty="0" smtClean="0"/>
              <a:t> sobre </a:t>
            </a:r>
            <a:r>
              <a:rPr lang="es-ES" dirty="0" err="1" smtClean="0"/>
              <a:t>els</a:t>
            </a:r>
            <a:r>
              <a:rPr lang="es-ES" dirty="0" smtClean="0"/>
              <a:t> </a:t>
            </a:r>
            <a:r>
              <a:rPr lang="es-ES" dirty="0" err="1" smtClean="0"/>
              <a:t>drets</a:t>
            </a:r>
            <a:r>
              <a:rPr lang="es-ES" dirty="0" smtClean="0"/>
              <a:t> de les persones </a:t>
            </a:r>
            <a:r>
              <a:rPr lang="es-ES" dirty="0" err="1" smtClean="0"/>
              <a:t>amb</a:t>
            </a:r>
            <a:r>
              <a:rPr lang="es-ES" dirty="0" smtClean="0"/>
              <a:t> </a:t>
            </a:r>
            <a:r>
              <a:rPr lang="es-ES" dirty="0" err="1" smtClean="0"/>
              <a:t>discapacitat</a:t>
            </a:r>
            <a:r>
              <a:rPr lang="es-ES" dirty="0" smtClean="0"/>
              <a:t>, ratificada per </a:t>
            </a:r>
            <a:r>
              <a:rPr lang="es-ES" dirty="0" err="1" smtClean="0"/>
              <a:t>l’Estat</a:t>
            </a:r>
            <a:r>
              <a:rPr lang="es-ES" dirty="0" smtClean="0"/>
              <a:t> </a:t>
            </a:r>
            <a:r>
              <a:rPr lang="es-ES" dirty="0" err="1" smtClean="0"/>
              <a:t>espanyol</a:t>
            </a:r>
            <a:r>
              <a:rPr lang="es-ES" dirty="0" smtClean="0"/>
              <a:t> i publicada en el </a:t>
            </a:r>
            <a:r>
              <a:rPr lang="es-ES" i="1" dirty="0" smtClean="0"/>
              <a:t>Boletín Oficial del Estado del 21 </a:t>
            </a:r>
            <a:r>
              <a:rPr lang="es-ES" i="1" dirty="0" err="1" smtClean="0"/>
              <a:t>d’abril</a:t>
            </a:r>
            <a:r>
              <a:rPr lang="es-ES" i="1" dirty="0" smtClean="0"/>
              <a:t> de 2008, f</a:t>
            </a:r>
          </a:p>
          <a:p>
            <a:pPr>
              <a:buFont typeface="Times New Roman" pitchFamily="18" charset="0"/>
              <a:buNone/>
              <a:defRPr/>
            </a:pPr>
            <a:endParaRPr lang="es-ES" i="1" dirty="0" smtClean="0"/>
          </a:p>
          <a:p>
            <a:pPr>
              <a:buFont typeface="Times New Roman" pitchFamily="18" charset="0"/>
              <a:buNone/>
              <a:defRPr/>
            </a:pPr>
            <a:endParaRPr lang="es-ES" i="1" dirty="0" smtClean="0"/>
          </a:p>
          <a:p>
            <a:pPr>
              <a:buFont typeface="Times New Roman" pitchFamily="18" charset="0"/>
              <a:buNone/>
              <a:defRPr/>
            </a:pPr>
            <a:r>
              <a:rPr lang="es-ES" b="1" i="1" dirty="0" err="1" smtClean="0"/>
              <a:t>Fixa</a:t>
            </a:r>
            <a:r>
              <a:rPr lang="es-ES" b="1" i="1" dirty="0" smtClean="0"/>
              <a:t> el </a:t>
            </a:r>
            <a:r>
              <a:rPr lang="es-ES" b="1" i="1" dirty="0" err="1" smtClean="0"/>
              <a:t>compromís</a:t>
            </a:r>
            <a:r>
              <a:rPr lang="es-ES" b="1" i="1" dirty="0" smtClean="0"/>
              <a:t> de </a:t>
            </a:r>
            <a:r>
              <a:rPr lang="es-ES" b="1" i="1" dirty="0" err="1" smtClean="0"/>
              <a:t>promoure</a:t>
            </a:r>
            <a:r>
              <a:rPr lang="es-ES" b="1" i="1" dirty="0" smtClean="0"/>
              <a:t>, </a:t>
            </a:r>
            <a:r>
              <a:rPr lang="es-ES" b="1" dirty="0" err="1" smtClean="0"/>
              <a:t>protegir</a:t>
            </a:r>
            <a:r>
              <a:rPr lang="es-ES" b="1" dirty="0" smtClean="0"/>
              <a:t> i </a:t>
            </a:r>
            <a:r>
              <a:rPr lang="es-ES" b="1" dirty="0" err="1" smtClean="0"/>
              <a:t>assegurar</a:t>
            </a:r>
            <a:r>
              <a:rPr lang="es-ES" b="1" dirty="0" smtClean="0"/>
              <a:t> el ple </a:t>
            </a:r>
            <a:r>
              <a:rPr lang="es-ES" b="1" dirty="0" err="1" smtClean="0"/>
              <a:t>gaudi</a:t>
            </a:r>
            <a:r>
              <a:rPr lang="es-ES" b="1" dirty="0" smtClean="0"/>
              <a:t> </a:t>
            </a:r>
            <a:r>
              <a:rPr lang="es-ES" b="1" dirty="0" err="1" smtClean="0"/>
              <a:t>dels</a:t>
            </a:r>
            <a:r>
              <a:rPr lang="es-ES" b="1" dirty="0" smtClean="0"/>
              <a:t> </a:t>
            </a:r>
            <a:r>
              <a:rPr lang="es-ES" b="1" dirty="0" err="1" smtClean="0"/>
              <a:t>drets</a:t>
            </a:r>
            <a:r>
              <a:rPr lang="es-ES" b="1" dirty="0" smtClean="0"/>
              <a:t> </a:t>
            </a:r>
            <a:r>
              <a:rPr lang="es-ES" b="1" dirty="0" err="1" smtClean="0"/>
              <a:t>humans</a:t>
            </a:r>
            <a:r>
              <a:rPr lang="es-ES" b="1" dirty="0" smtClean="0"/>
              <a:t> i les </a:t>
            </a:r>
            <a:r>
              <a:rPr lang="es-ES" b="1" dirty="0" err="1" smtClean="0"/>
              <a:t>llibertats</a:t>
            </a:r>
            <a:r>
              <a:rPr lang="es-ES" b="1" dirty="0" smtClean="0"/>
              <a:t> </a:t>
            </a:r>
            <a:r>
              <a:rPr lang="es-ES" b="1" dirty="0" err="1" smtClean="0"/>
              <a:t>fonamentals</a:t>
            </a:r>
            <a:r>
              <a:rPr lang="es-ES" b="1" dirty="0" smtClean="0"/>
              <a:t> en </a:t>
            </a:r>
            <a:r>
              <a:rPr lang="es-ES" b="1" dirty="0" err="1" smtClean="0"/>
              <a:t>condicions</a:t>
            </a:r>
            <a:r>
              <a:rPr lang="es-ES" b="1" dirty="0" smtClean="0"/>
              <a:t> </a:t>
            </a:r>
            <a:r>
              <a:rPr lang="es-ES" b="1" dirty="0" err="1" smtClean="0"/>
              <a:t>d’igualtat</a:t>
            </a:r>
            <a:r>
              <a:rPr lang="es-ES" b="1" dirty="0" smtClean="0"/>
              <a:t> per les persones </a:t>
            </a:r>
            <a:r>
              <a:rPr lang="es-ES" b="1" dirty="0" err="1" smtClean="0"/>
              <a:t>amb</a:t>
            </a:r>
            <a:r>
              <a:rPr lang="es-ES" b="1" dirty="0" smtClean="0"/>
              <a:t> </a:t>
            </a:r>
            <a:r>
              <a:rPr lang="es-ES" b="1" dirty="0" err="1" smtClean="0"/>
              <a:t>discapacitat</a:t>
            </a:r>
            <a:r>
              <a:rPr lang="es-ES" b="1" dirty="0" smtClean="0"/>
              <a:t> i de </a:t>
            </a:r>
            <a:r>
              <a:rPr lang="es-ES" b="1" dirty="0" err="1" smtClean="0"/>
              <a:t>promoure</a:t>
            </a:r>
            <a:r>
              <a:rPr lang="es-ES" b="1" dirty="0" smtClean="0"/>
              <a:t> el respecte a </a:t>
            </a:r>
            <a:r>
              <a:rPr lang="es-ES" b="1" dirty="0" err="1" smtClean="0"/>
              <a:t>llur</a:t>
            </a:r>
            <a:r>
              <a:rPr lang="es-ES" b="1" dirty="0" smtClean="0"/>
              <a:t> </a:t>
            </a:r>
            <a:r>
              <a:rPr lang="es-ES" b="1" dirty="0" err="1" smtClean="0"/>
              <a:t>dignitat</a:t>
            </a:r>
            <a:r>
              <a:rPr lang="es-ES" b="1" dirty="0" smtClean="0"/>
              <a:t> </a:t>
            </a:r>
            <a:r>
              <a:rPr lang="es-ES" b="1" dirty="0" err="1" smtClean="0"/>
              <a:t>inherent</a:t>
            </a:r>
            <a:r>
              <a:rPr lang="es-ES" b="1" dirty="0" smtClean="0"/>
              <a:t>.</a:t>
            </a:r>
            <a:r>
              <a:rPr lang="es-ES" dirty="0" smtClean="0"/>
              <a:t> </a:t>
            </a:r>
          </a:p>
          <a:p>
            <a:pPr>
              <a:buFont typeface="Times New Roman" pitchFamily="18" charset="0"/>
              <a:buNone/>
              <a:defRPr/>
            </a:pPr>
            <a:endParaRPr lang="ca-ES" dirty="0" smtClean="0"/>
          </a:p>
          <a:p>
            <a:pPr>
              <a:buFont typeface="Times New Roman" pitchFamily="18" charset="0"/>
              <a:buNone/>
              <a:defRPr/>
            </a:pPr>
            <a:r>
              <a:rPr lang="es-ES" dirty="0" smtClean="0">
                <a:solidFill>
                  <a:schemeClr val="tx1"/>
                </a:solidFill>
                <a:latin typeface="+mn-lt"/>
              </a:rPr>
              <a:t>El 13 de desembre de 2006 es va </a:t>
            </a:r>
            <a:r>
              <a:rPr lang="es-ES" dirty="0" err="1" smtClean="0">
                <a:solidFill>
                  <a:schemeClr val="tx1"/>
                </a:solidFill>
                <a:latin typeface="+mn-lt"/>
              </a:rPr>
              <a:t>aprovar</a:t>
            </a:r>
            <a:r>
              <a:rPr lang="es-ES" dirty="0" smtClean="0">
                <a:solidFill>
                  <a:schemeClr val="tx1"/>
                </a:solidFill>
                <a:latin typeface="+mn-lt"/>
              </a:rPr>
              <a:t> la Convenció Internacional sobre </a:t>
            </a:r>
            <a:r>
              <a:rPr lang="es-ES" dirty="0" err="1" smtClean="0">
                <a:solidFill>
                  <a:schemeClr val="tx1"/>
                </a:solidFill>
                <a:latin typeface="+mn-lt"/>
              </a:rPr>
              <a:t>els</a:t>
            </a:r>
            <a:r>
              <a:rPr lang="es-ES" dirty="0" smtClean="0">
                <a:solidFill>
                  <a:schemeClr val="tx1"/>
                </a:solidFill>
                <a:latin typeface="+mn-lt"/>
              </a:rPr>
              <a:t> </a:t>
            </a:r>
            <a:r>
              <a:rPr lang="es-ES" dirty="0" err="1" smtClean="0">
                <a:solidFill>
                  <a:schemeClr val="tx1"/>
                </a:solidFill>
                <a:latin typeface="+mn-lt"/>
              </a:rPr>
              <a:t>Drets</a:t>
            </a:r>
            <a:r>
              <a:rPr lang="es-ES" dirty="0" smtClean="0">
                <a:solidFill>
                  <a:schemeClr val="tx1"/>
                </a:solidFill>
                <a:latin typeface="+mn-lt"/>
              </a:rPr>
              <a:t> de les Persones </a:t>
            </a:r>
            <a:r>
              <a:rPr lang="es-ES" dirty="0" err="1" smtClean="0">
                <a:solidFill>
                  <a:schemeClr val="tx1"/>
                </a:solidFill>
                <a:latin typeface="+mn-lt"/>
              </a:rPr>
              <a:t>amb</a:t>
            </a:r>
            <a:r>
              <a:rPr lang="es-ES" dirty="0" smtClean="0">
                <a:solidFill>
                  <a:schemeClr val="tx1"/>
                </a:solidFill>
                <a:latin typeface="+mn-lt"/>
              </a:rPr>
              <a:t> </a:t>
            </a:r>
            <a:r>
              <a:rPr lang="es-ES" dirty="0" err="1" smtClean="0">
                <a:solidFill>
                  <a:schemeClr val="tx1"/>
                </a:solidFill>
                <a:latin typeface="+mn-lt"/>
              </a:rPr>
              <a:t>Discapacitat</a:t>
            </a:r>
            <a:r>
              <a:rPr lang="es-ES" dirty="0" smtClean="0">
                <a:solidFill>
                  <a:schemeClr val="tx1"/>
                </a:solidFill>
                <a:latin typeface="+mn-lt"/>
              </a:rPr>
              <a:t>. </a:t>
            </a:r>
            <a:r>
              <a:rPr lang="es-ES" dirty="0" err="1" smtClean="0">
                <a:solidFill>
                  <a:schemeClr val="tx1"/>
                </a:solidFill>
                <a:latin typeface="+mn-lt"/>
              </a:rPr>
              <a:t>Aquesta</a:t>
            </a:r>
            <a:r>
              <a:rPr lang="es-ES" dirty="0" smtClean="0">
                <a:solidFill>
                  <a:schemeClr val="tx1"/>
                </a:solidFill>
                <a:latin typeface="+mn-lt"/>
              </a:rPr>
              <a:t> Convenció </a:t>
            </a:r>
            <a:r>
              <a:rPr lang="es-ES" dirty="0" err="1" smtClean="0">
                <a:solidFill>
                  <a:schemeClr val="tx1"/>
                </a:solidFill>
                <a:latin typeface="+mn-lt"/>
              </a:rPr>
              <a:t>és</a:t>
            </a:r>
            <a:r>
              <a:rPr lang="es-ES" dirty="0" smtClean="0">
                <a:solidFill>
                  <a:schemeClr val="tx1"/>
                </a:solidFill>
                <a:latin typeface="+mn-lt"/>
              </a:rPr>
              <a:t> el </a:t>
            </a:r>
            <a:r>
              <a:rPr lang="es-ES" dirty="0" err="1" smtClean="0">
                <a:solidFill>
                  <a:schemeClr val="tx1"/>
                </a:solidFill>
                <a:latin typeface="+mn-lt"/>
              </a:rPr>
              <a:t>resultat</a:t>
            </a:r>
            <a:r>
              <a:rPr lang="es-ES" dirty="0" smtClean="0">
                <a:solidFill>
                  <a:schemeClr val="tx1"/>
                </a:solidFill>
                <a:latin typeface="+mn-lt"/>
              </a:rPr>
              <a:t> </a:t>
            </a:r>
            <a:r>
              <a:rPr lang="es-ES" dirty="0" err="1" smtClean="0">
                <a:solidFill>
                  <a:schemeClr val="tx1"/>
                </a:solidFill>
                <a:latin typeface="+mn-lt"/>
              </a:rPr>
              <a:t>d'un</a:t>
            </a:r>
            <a:r>
              <a:rPr lang="es-ES" dirty="0" smtClean="0">
                <a:solidFill>
                  <a:schemeClr val="tx1"/>
                </a:solidFill>
                <a:latin typeface="+mn-lt"/>
              </a:rPr>
              <a:t> </a:t>
            </a:r>
            <a:r>
              <a:rPr lang="es-ES" dirty="0" err="1" smtClean="0">
                <a:solidFill>
                  <a:schemeClr val="tx1"/>
                </a:solidFill>
                <a:latin typeface="+mn-lt"/>
              </a:rPr>
              <a:t>llarg</a:t>
            </a:r>
            <a:r>
              <a:rPr lang="es-ES" dirty="0" smtClean="0">
                <a:solidFill>
                  <a:schemeClr val="tx1"/>
                </a:solidFill>
                <a:latin typeface="+mn-lt"/>
              </a:rPr>
              <a:t> </a:t>
            </a:r>
            <a:r>
              <a:rPr lang="es-ES" dirty="0" err="1" smtClean="0">
                <a:solidFill>
                  <a:schemeClr val="tx1"/>
                </a:solidFill>
                <a:latin typeface="+mn-lt"/>
              </a:rPr>
              <a:t>procés</a:t>
            </a:r>
            <a:r>
              <a:rPr lang="es-ES" dirty="0" smtClean="0">
                <a:solidFill>
                  <a:schemeClr val="tx1"/>
                </a:solidFill>
                <a:latin typeface="+mn-lt"/>
              </a:rPr>
              <a:t>, en </a:t>
            </a:r>
            <a:r>
              <a:rPr lang="es-ES" dirty="0" err="1" smtClean="0">
                <a:solidFill>
                  <a:schemeClr val="tx1"/>
                </a:solidFill>
                <a:latin typeface="+mn-lt"/>
              </a:rPr>
              <a:t>què</a:t>
            </a:r>
            <a:r>
              <a:rPr lang="es-ES" dirty="0" smtClean="0">
                <a:solidFill>
                  <a:schemeClr val="tx1"/>
                </a:solidFill>
                <a:latin typeface="+mn-lt"/>
              </a:rPr>
              <a:t> van participar diversos </a:t>
            </a:r>
            <a:r>
              <a:rPr lang="es-ES" dirty="0" err="1" smtClean="0">
                <a:solidFill>
                  <a:schemeClr val="tx1"/>
                </a:solidFill>
                <a:latin typeface="+mn-lt"/>
              </a:rPr>
              <a:t>actors</a:t>
            </a:r>
            <a:r>
              <a:rPr lang="es-ES" dirty="0" smtClean="0">
                <a:solidFill>
                  <a:schemeClr val="tx1"/>
                </a:solidFill>
                <a:latin typeface="+mn-lt"/>
              </a:rPr>
              <a:t>: </a:t>
            </a:r>
          </a:p>
          <a:p>
            <a:pPr>
              <a:buFont typeface="Times New Roman" pitchFamily="18" charset="0"/>
              <a:buNone/>
              <a:defRPr/>
            </a:pPr>
            <a:endParaRPr lang="es-ES" dirty="0" smtClean="0">
              <a:solidFill>
                <a:schemeClr val="tx1"/>
              </a:solidFill>
              <a:latin typeface="+mn-lt"/>
            </a:endParaRPr>
          </a:p>
          <a:p>
            <a:pPr>
              <a:buFont typeface="Times New Roman" pitchFamily="18" charset="0"/>
              <a:buNone/>
              <a:defRPr/>
            </a:pPr>
            <a:r>
              <a:rPr lang="es-ES" dirty="0" err="1" smtClean="0">
                <a:solidFill>
                  <a:schemeClr val="tx1"/>
                </a:solidFill>
                <a:latin typeface="+mn-lt"/>
              </a:rPr>
              <a:t>Estats</a:t>
            </a:r>
            <a:r>
              <a:rPr lang="es-ES" dirty="0" smtClean="0">
                <a:solidFill>
                  <a:schemeClr val="tx1"/>
                </a:solidFill>
                <a:latin typeface="+mn-lt"/>
              </a:rPr>
              <a:t> </a:t>
            </a:r>
            <a:r>
              <a:rPr lang="es-ES" dirty="0" err="1" smtClean="0">
                <a:solidFill>
                  <a:schemeClr val="tx1"/>
                </a:solidFill>
                <a:latin typeface="+mn-lt"/>
              </a:rPr>
              <a:t>membres</a:t>
            </a:r>
            <a:r>
              <a:rPr lang="es-ES" dirty="0" smtClean="0">
                <a:solidFill>
                  <a:schemeClr val="tx1"/>
                </a:solidFill>
                <a:latin typeface="+mn-lt"/>
              </a:rPr>
              <a:t> de </a:t>
            </a:r>
            <a:r>
              <a:rPr lang="es-ES" dirty="0" err="1" smtClean="0">
                <a:solidFill>
                  <a:schemeClr val="tx1"/>
                </a:solidFill>
                <a:latin typeface="+mn-lt"/>
              </a:rPr>
              <a:t>l'ONU</a:t>
            </a:r>
            <a:r>
              <a:rPr lang="es-ES" dirty="0" smtClean="0">
                <a:solidFill>
                  <a:schemeClr val="tx1"/>
                </a:solidFill>
                <a:latin typeface="+mn-lt"/>
              </a:rPr>
              <a:t>, </a:t>
            </a:r>
            <a:r>
              <a:rPr lang="es-ES" dirty="0" err="1" smtClean="0">
                <a:solidFill>
                  <a:schemeClr val="tx1"/>
                </a:solidFill>
                <a:latin typeface="+mn-lt"/>
              </a:rPr>
              <a:t>observadors</a:t>
            </a:r>
            <a:r>
              <a:rPr lang="es-ES" dirty="0" smtClean="0">
                <a:solidFill>
                  <a:schemeClr val="tx1"/>
                </a:solidFill>
                <a:latin typeface="+mn-lt"/>
              </a:rPr>
              <a:t> de </a:t>
            </a:r>
            <a:r>
              <a:rPr lang="es-ES" dirty="0" err="1" smtClean="0">
                <a:solidFill>
                  <a:schemeClr val="tx1"/>
                </a:solidFill>
                <a:latin typeface="+mn-lt"/>
              </a:rPr>
              <a:t>l'ONU</a:t>
            </a:r>
            <a:r>
              <a:rPr lang="es-ES" dirty="0" smtClean="0">
                <a:solidFill>
                  <a:schemeClr val="tx1"/>
                </a:solidFill>
                <a:latin typeface="+mn-lt"/>
              </a:rPr>
              <a:t>,  </a:t>
            </a:r>
            <a:r>
              <a:rPr lang="es-ES" dirty="0" err="1" smtClean="0">
                <a:solidFill>
                  <a:schemeClr val="tx1"/>
                </a:solidFill>
                <a:latin typeface="+mn-lt"/>
              </a:rPr>
              <a:t>cossos</a:t>
            </a:r>
            <a:r>
              <a:rPr lang="es-ES" dirty="0" smtClean="0">
                <a:solidFill>
                  <a:schemeClr val="tx1"/>
                </a:solidFill>
                <a:latin typeface="+mn-lt"/>
              </a:rPr>
              <a:t> i </a:t>
            </a:r>
            <a:r>
              <a:rPr lang="es-ES" dirty="0" err="1" smtClean="0">
                <a:solidFill>
                  <a:schemeClr val="tx1"/>
                </a:solidFill>
                <a:latin typeface="+mn-lt"/>
              </a:rPr>
              <a:t>organitzacions</a:t>
            </a:r>
            <a:r>
              <a:rPr lang="es-ES" dirty="0" smtClean="0">
                <a:solidFill>
                  <a:schemeClr val="tx1"/>
                </a:solidFill>
                <a:latin typeface="+mn-lt"/>
              </a:rPr>
              <a:t> </a:t>
            </a:r>
            <a:r>
              <a:rPr lang="es-ES" dirty="0" err="1" smtClean="0">
                <a:solidFill>
                  <a:schemeClr val="tx1"/>
                </a:solidFill>
                <a:latin typeface="+mn-lt"/>
              </a:rPr>
              <a:t>importants</a:t>
            </a:r>
            <a:r>
              <a:rPr lang="es-ES" dirty="0" smtClean="0">
                <a:solidFill>
                  <a:schemeClr val="tx1"/>
                </a:solidFill>
                <a:latin typeface="+mn-lt"/>
              </a:rPr>
              <a:t> de </a:t>
            </a:r>
            <a:r>
              <a:rPr lang="es-ES" dirty="0" err="1" smtClean="0">
                <a:solidFill>
                  <a:schemeClr val="tx1"/>
                </a:solidFill>
                <a:latin typeface="+mn-lt"/>
              </a:rPr>
              <a:t>l'ONU</a:t>
            </a:r>
            <a:r>
              <a:rPr lang="es-ES" dirty="0" smtClean="0">
                <a:solidFill>
                  <a:schemeClr val="tx1"/>
                </a:solidFill>
                <a:latin typeface="+mn-lt"/>
              </a:rPr>
              <a:t>,  Relator Especial sobre </a:t>
            </a:r>
            <a:r>
              <a:rPr lang="es-ES" dirty="0" err="1" smtClean="0">
                <a:solidFill>
                  <a:schemeClr val="tx1"/>
                </a:solidFill>
                <a:latin typeface="+mn-lt"/>
              </a:rPr>
              <a:t>Discapacitat</a:t>
            </a:r>
            <a:r>
              <a:rPr lang="es-ES" dirty="0" smtClean="0">
                <a:solidFill>
                  <a:schemeClr val="tx1"/>
                </a:solidFill>
                <a:latin typeface="+mn-lt"/>
              </a:rPr>
              <a:t>, </a:t>
            </a:r>
            <a:r>
              <a:rPr lang="es-ES" dirty="0" err="1" smtClean="0">
                <a:solidFill>
                  <a:schemeClr val="tx1"/>
                </a:solidFill>
                <a:latin typeface="+mn-lt"/>
              </a:rPr>
              <a:t>institucions</a:t>
            </a:r>
            <a:r>
              <a:rPr lang="es-ES" dirty="0" smtClean="0">
                <a:solidFill>
                  <a:schemeClr val="tx1"/>
                </a:solidFill>
                <a:latin typeface="+mn-lt"/>
              </a:rPr>
              <a:t> de </a:t>
            </a:r>
            <a:r>
              <a:rPr lang="es-ES" dirty="0" err="1" smtClean="0">
                <a:solidFill>
                  <a:schemeClr val="tx1"/>
                </a:solidFill>
                <a:latin typeface="+mn-lt"/>
              </a:rPr>
              <a:t>drets</a:t>
            </a:r>
            <a:r>
              <a:rPr lang="es-ES" dirty="0" smtClean="0">
                <a:solidFill>
                  <a:schemeClr val="tx1"/>
                </a:solidFill>
                <a:latin typeface="+mn-lt"/>
              </a:rPr>
              <a:t> </a:t>
            </a:r>
            <a:r>
              <a:rPr lang="es-ES" dirty="0" err="1" smtClean="0">
                <a:solidFill>
                  <a:schemeClr val="tx1"/>
                </a:solidFill>
                <a:latin typeface="+mn-lt"/>
              </a:rPr>
              <a:t>humans</a:t>
            </a:r>
            <a:r>
              <a:rPr lang="es-ES" dirty="0" smtClean="0">
                <a:solidFill>
                  <a:schemeClr val="tx1"/>
                </a:solidFill>
                <a:latin typeface="+mn-lt"/>
              </a:rPr>
              <a:t> </a:t>
            </a:r>
            <a:r>
              <a:rPr lang="es-ES" dirty="0" err="1" smtClean="0">
                <a:solidFill>
                  <a:schemeClr val="tx1"/>
                </a:solidFill>
                <a:latin typeface="+mn-lt"/>
              </a:rPr>
              <a:t>nacionals</a:t>
            </a:r>
            <a:r>
              <a:rPr lang="es-ES" dirty="0" smtClean="0">
                <a:solidFill>
                  <a:schemeClr val="tx1"/>
                </a:solidFill>
                <a:latin typeface="+mn-lt"/>
              </a:rPr>
              <a:t>, i </a:t>
            </a:r>
            <a:r>
              <a:rPr lang="es-ES" dirty="0" err="1" smtClean="0">
                <a:solidFill>
                  <a:schemeClr val="tx1"/>
                </a:solidFill>
                <a:latin typeface="+mn-lt"/>
              </a:rPr>
              <a:t>organitzacions</a:t>
            </a:r>
            <a:r>
              <a:rPr lang="es-ES" dirty="0" smtClean="0">
                <a:solidFill>
                  <a:schemeClr val="tx1"/>
                </a:solidFill>
                <a:latin typeface="+mn-lt"/>
              </a:rPr>
              <a:t> no </a:t>
            </a:r>
            <a:r>
              <a:rPr lang="es-ES" dirty="0" err="1" smtClean="0">
                <a:solidFill>
                  <a:schemeClr val="tx1"/>
                </a:solidFill>
                <a:latin typeface="+mn-lt"/>
              </a:rPr>
              <a:t>governamentals</a:t>
            </a:r>
            <a:r>
              <a:rPr lang="es-ES" dirty="0" smtClean="0">
                <a:solidFill>
                  <a:schemeClr val="tx1"/>
                </a:solidFill>
                <a:latin typeface="+mn-lt"/>
              </a:rPr>
              <a:t>, entre les que van </a:t>
            </a:r>
            <a:r>
              <a:rPr lang="es-ES" dirty="0" err="1" smtClean="0">
                <a:solidFill>
                  <a:schemeClr val="tx1"/>
                </a:solidFill>
                <a:latin typeface="+mn-lt"/>
              </a:rPr>
              <a:t>tenir</a:t>
            </a:r>
            <a:r>
              <a:rPr lang="es-ES" dirty="0" smtClean="0">
                <a:solidFill>
                  <a:schemeClr val="tx1"/>
                </a:solidFill>
                <a:latin typeface="+mn-lt"/>
              </a:rPr>
              <a:t> un </a:t>
            </a:r>
            <a:r>
              <a:rPr lang="es-ES" dirty="0" err="1" smtClean="0">
                <a:solidFill>
                  <a:schemeClr val="tx1"/>
                </a:solidFill>
                <a:latin typeface="+mn-lt"/>
              </a:rPr>
              <a:t>paper</a:t>
            </a:r>
            <a:r>
              <a:rPr lang="es-ES" dirty="0" smtClean="0">
                <a:solidFill>
                  <a:schemeClr val="tx1"/>
                </a:solidFill>
                <a:latin typeface="+mn-lt"/>
              </a:rPr>
              <a:t> </a:t>
            </a:r>
            <a:r>
              <a:rPr lang="es-ES" dirty="0" err="1" smtClean="0">
                <a:solidFill>
                  <a:schemeClr val="tx1"/>
                </a:solidFill>
                <a:latin typeface="+mn-lt"/>
              </a:rPr>
              <a:t>destacat</a:t>
            </a:r>
            <a:r>
              <a:rPr lang="es-ES" dirty="0" smtClean="0">
                <a:solidFill>
                  <a:schemeClr val="tx1"/>
                </a:solidFill>
                <a:latin typeface="+mn-lt"/>
              </a:rPr>
              <a:t> les </a:t>
            </a:r>
            <a:r>
              <a:rPr lang="es-ES" dirty="0" err="1" smtClean="0">
                <a:solidFill>
                  <a:schemeClr val="tx1"/>
                </a:solidFill>
                <a:latin typeface="+mn-lt"/>
              </a:rPr>
              <a:t>organitzacions</a:t>
            </a:r>
            <a:r>
              <a:rPr lang="es-ES" dirty="0" smtClean="0">
                <a:solidFill>
                  <a:schemeClr val="tx1"/>
                </a:solidFill>
                <a:latin typeface="+mn-lt"/>
              </a:rPr>
              <a:t> de persones </a:t>
            </a:r>
            <a:r>
              <a:rPr lang="es-ES" dirty="0" err="1" smtClean="0">
                <a:solidFill>
                  <a:schemeClr val="tx1"/>
                </a:solidFill>
                <a:latin typeface="+mn-lt"/>
              </a:rPr>
              <a:t>amb</a:t>
            </a:r>
            <a:r>
              <a:rPr lang="es-ES" dirty="0" smtClean="0">
                <a:solidFill>
                  <a:schemeClr val="tx1"/>
                </a:solidFill>
                <a:latin typeface="+mn-lt"/>
              </a:rPr>
              <a:t> </a:t>
            </a:r>
            <a:r>
              <a:rPr lang="es-ES" dirty="0" err="1" smtClean="0">
                <a:solidFill>
                  <a:schemeClr val="tx1"/>
                </a:solidFill>
                <a:latin typeface="+mn-lt"/>
              </a:rPr>
              <a:t>discapacitat</a:t>
            </a:r>
            <a:r>
              <a:rPr lang="es-ES" dirty="0" smtClean="0">
                <a:solidFill>
                  <a:schemeClr val="tx1"/>
                </a:solidFill>
                <a:latin typeface="+mn-lt"/>
              </a:rPr>
              <a:t>. </a:t>
            </a:r>
          </a:p>
          <a:p>
            <a:pPr>
              <a:buFont typeface="Times New Roman" pitchFamily="18" charset="0"/>
              <a:buNone/>
              <a:defRPr/>
            </a:pPr>
            <a:r>
              <a:rPr lang="es-ES" dirty="0" smtClean="0"/>
              <a:t>La Convenció ha </a:t>
            </a:r>
            <a:r>
              <a:rPr lang="es-ES" dirty="0" err="1" smtClean="0"/>
              <a:t>esdevingut</a:t>
            </a:r>
            <a:r>
              <a:rPr lang="es-ES" dirty="0" smtClean="0"/>
              <a:t> el </a:t>
            </a:r>
            <a:r>
              <a:rPr lang="fr-FR" dirty="0" smtClean="0"/>
              <a:t>primer instrument ampli de </a:t>
            </a:r>
            <a:r>
              <a:rPr lang="fr-FR" dirty="0" err="1" smtClean="0"/>
              <a:t>drets</a:t>
            </a:r>
            <a:r>
              <a:rPr lang="fr-FR" dirty="0" smtClean="0"/>
              <a:t> </a:t>
            </a:r>
            <a:r>
              <a:rPr lang="fr-FR" dirty="0" err="1" smtClean="0"/>
              <a:t>humans</a:t>
            </a:r>
            <a:r>
              <a:rPr lang="fr-FR" dirty="0" smtClean="0"/>
              <a:t> </a:t>
            </a:r>
            <a:r>
              <a:rPr lang="fr-FR" dirty="0" err="1" smtClean="0"/>
              <a:t>del</a:t>
            </a:r>
            <a:r>
              <a:rPr lang="fr-FR" dirty="0" smtClean="0"/>
              <a:t> </a:t>
            </a:r>
            <a:r>
              <a:rPr lang="fr-FR" dirty="0" err="1" smtClean="0"/>
              <a:t>segle</a:t>
            </a:r>
            <a:r>
              <a:rPr lang="fr-FR" dirty="0" smtClean="0"/>
              <a:t> XXI, </a:t>
            </a:r>
            <a:r>
              <a:rPr lang="fr-FR" dirty="0" err="1" smtClean="0"/>
              <a:t>amb</a:t>
            </a:r>
            <a:r>
              <a:rPr lang="fr-FR" dirty="0" smtClean="0"/>
              <a:t> </a:t>
            </a:r>
            <a:r>
              <a:rPr lang="fr-FR" dirty="0" err="1" smtClean="0"/>
              <a:t>caràcter</a:t>
            </a:r>
            <a:r>
              <a:rPr lang="fr-FR" dirty="0" smtClean="0"/>
              <a:t> vinculant per a </a:t>
            </a:r>
            <a:r>
              <a:rPr lang="fr-FR" dirty="0" err="1" smtClean="0"/>
              <a:t>tots</a:t>
            </a:r>
            <a:r>
              <a:rPr lang="fr-FR" dirty="0" smtClean="0"/>
              <a:t> els </a:t>
            </a:r>
            <a:r>
              <a:rPr lang="fr-FR" dirty="0" err="1" smtClean="0"/>
              <a:t>estats</a:t>
            </a:r>
            <a:r>
              <a:rPr lang="fr-FR" dirty="0" smtClean="0"/>
              <a:t> que l’han </a:t>
            </a:r>
            <a:r>
              <a:rPr lang="es-ES" dirty="0" smtClean="0"/>
              <a:t>ratificada, entre </a:t>
            </a:r>
            <a:r>
              <a:rPr lang="es-ES" dirty="0" err="1" smtClean="0"/>
              <a:t>els</a:t>
            </a:r>
            <a:r>
              <a:rPr lang="es-ES" dirty="0" smtClean="0"/>
              <a:t> </a:t>
            </a:r>
            <a:r>
              <a:rPr lang="es-ES" dirty="0" err="1" smtClean="0"/>
              <a:t>quals</a:t>
            </a:r>
            <a:r>
              <a:rPr lang="es-ES" dirty="0" smtClean="0"/>
              <a:t> </a:t>
            </a:r>
            <a:r>
              <a:rPr lang="es-ES" dirty="0" err="1" smtClean="0"/>
              <a:t>hi</a:t>
            </a:r>
            <a:r>
              <a:rPr lang="es-ES" dirty="0" smtClean="0"/>
              <a:t> ha, </a:t>
            </a:r>
            <a:r>
              <a:rPr lang="es-ES" dirty="0" err="1" smtClean="0"/>
              <a:t>doncs</a:t>
            </a:r>
            <a:r>
              <a:rPr lang="es-ES" dirty="0" smtClean="0"/>
              <a:t>, </a:t>
            </a:r>
            <a:r>
              <a:rPr lang="es-ES" dirty="0" err="1" smtClean="0"/>
              <a:t>l’Estat</a:t>
            </a:r>
            <a:r>
              <a:rPr lang="es-ES" dirty="0" smtClean="0"/>
              <a:t> </a:t>
            </a:r>
            <a:r>
              <a:rPr lang="es-ES" dirty="0" err="1" smtClean="0"/>
              <a:t>espanyol</a:t>
            </a:r>
            <a:r>
              <a:rPr lang="es-ES" dirty="0" smtClean="0"/>
              <a:t>. </a:t>
            </a:r>
            <a:r>
              <a:rPr lang="es-ES" dirty="0" err="1" smtClean="0"/>
              <a:t>Així</a:t>
            </a:r>
            <a:r>
              <a:rPr lang="es-ES" dirty="0" smtClean="0"/>
              <a:t> </a:t>
            </a:r>
            <a:r>
              <a:rPr lang="es-ES" dirty="0" err="1" smtClean="0"/>
              <a:t>mateix</a:t>
            </a:r>
            <a:r>
              <a:rPr lang="es-ES" dirty="0" smtClean="0"/>
              <a:t>, el </a:t>
            </a:r>
            <a:r>
              <a:rPr lang="es-ES" dirty="0" err="1" smtClean="0"/>
              <a:t>Parlament</a:t>
            </a:r>
            <a:r>
              <a:rPr lang="es-ES" dirty="0" smtClean="0"/>
              <a:t> de Catalunya, per </a:t>
            </a:r>
            <a:r>
              <a:rPr lang="es-ES" dirty="0" err="1" smtClean="0"/>
              <a:t>mitjà</a:t>
            </a:r>
            <a:r>
              <a:rPr lang="es-ES" dirty="0" smtClean="0"/>
              <a:t> de la </a:t>
            </a:r>
            <a:r>
              <a:rPr lang="es-ES" dirty="0" err="1" smtClean="0"/>
              <a:t>Resolució</a:t>
            </a:r>
            <a:r>
              <a:rPr lang="es-ES" dirty="0" smtClean="0"/>
              <a:t> 44/VIII, del 19 de </a:t>
            </a:r>
            <a:r>
              <a:rPr lang="es-ES" dirty="0" err="1" smtClean="0"/>
              <a:t>juny</a:t>
            </a:r>
            <a:r>
              <a:rPr lang="es-ES" dirty="0" smtClean="0"/>
              <a:t> de 2007, va instar el </a:t>
            </a:r>
            <a:r>
              <a:rPr lang="es-ES" dirty="0" err="1" smtClean="0"/>
              <a:t>Govern</a:t>
            </a:r>
            <a:r>
              <a:rPr lang="es-ES" dirty="0" smtClean="0"/>
              <a:t> de la Generalitat a adoptar les mesures </a:t>
            </a:r>
            <a:r>
              <a:rPr lang="es-ES" dirty="0" err="1" smtClean="0"/>
              <a:t>necessàries</a:t>
            </a:r>
            <a:r>
              <a:rPr lang="es-ES" dirty="0" smtClean="0"/>
              <a:t> per a </a:t>
            </a:r>
            <a:r>
              <a:rPr lang="es-ES" dirty="0" err="1" smtClean="0"/>
              <a:t>complir</a:t>
            </a:r>
            <a:r>
              <a:rPr lang="es-ES" dirty="0" smtClean="0"/>
              <a:t> la Convenció i, per </a:t>
            </a:r>
            <a:r>
              <a:rPr lang="es-ES" dirty="0" err="1" smtClean="0"/>
              <a:t>mitjà</a:t>
            </a:r>
            <a:r>
              <a:rPr lang="es-ES" dirty="0" smtClean="0"/>
              <a:t> de la </a:t>
            </a:r>
            <a:r>
              <a:rPr lang="es-ES" dirty="0" err="1" smtClean="0"/>
              <a:t>Declaració</a:t>
            </a:r>
            <a:r>
              <a:rPr lang="es-ES" dirty="0" smtClean="0"/>
              <a:t> del 17 de desembre de 2008, </a:t>
            </a:r>
            <a:r>
              <a:rPr lang="es-ES" dirty="0" err="1" smtClean="0"/>
              <a:t>amb</a:t>
            </a:r>
            <a:r>
              <a:rPr lang="es-ES" dirty="0" smtClean="0"/>
              <a:t> </a:t>
            </a:r>
            <a:r>
              <a:rPr lang="es-ES" dirty="0" err="1" smtClean="0"/>
              <a:t>motiu</a:t>
            </a:r>
            <a:r>
              <a:rPr lang="es-ES" dirty="0" smtClean="0"/>
              <a:t> del </a:t>
            </a:r>
            <a:r>
              <a:rPr lang="es-ES" dirty="0" err="1" smtClean="0"/>
              <a:t>Dia</a:t>
            </a:r>
            <a:r>
              <a:rPr lang="es-ES" dirty="0" smtClean="0"/>
              <a:t> Internacional de les Persones </a:t>
            </a:r>
            <a:r>
              <a:rPr lang="es-ES" dirty="0" err="1" smtClean="0"/>
              <a:t>amb</a:t>
            </a:r>
            <a:r>
              <a:rPr lang="es-ES" dirty="0" smtClean="0"/>
              <a:t> </a:t>
            </a:r>
            <a:r>
              <a:rPr lang="es-ES" dirty="0" err="1" smtClean="0"/>
              <a:t>Discapacitat</a:t>
            </a:r>
            <a:r>
              <a:rPr lang="es-ES" dirty="0" smtClean="0"/>
              <a:t>, </a:t>
            </a:r>
            <a:r>
              <a:rPr lang="es-ES" b="1" dirty="0" smtClean="0"/>
              <a:t>va adherir-se </a:t>
            </a:r>
            <a:r>
              <a:rPr lang="es-ES" b="1" dirty="0" err="1" smtClean="0"/>
              <a:t>als</a:t>
            </a:r>
            <a:r>
              <a:rPr lang="es-ES" b="1" dirty="0" smtClean="0"/>
              <a:t> </a:t>
            </a:r>
            <a:r>
              <a:rPr lang="es-ES" b="1" dirty="0" err="1" smtClean="0"/>
              <a:t>postulats</a:t>
            </a:r>
            <a:r>
              <a:rPr lang="es-ES" b="1" dirty="0" smtClean="0"/>
              <a:t> de la Convenció i va manifestar la </a:t>
            </a:r>
            <a:r>
              <a:rPr lang="es-ES" b="1" dirty="0" err="1" smtClean="0"/>
              <a:t>seva</a:t>
            </a:r>
            <a:r>
              <a:rPr lang="es-ES" b="1" dirty="0" smtClean="0"/>
              <a:t> </a:t>
            </a:r>
            <a:r>
              <a:rPr lang="es-ES" b="1" dirty="0" err="1" smtClean="0"/>
              <a:t>voluntat</a:t>
            </a:r>
            <a:r>
              <a:rPr lang="es-ES" b="1" dirty="0" smtClean="0"/>
              <a:t> </a:t>
            </a:r>
            <a:r>
              <a:rPr lang="es-ES" dirty="0" smtClean="0"/>
              <a:t>de </a:t>
            </a:r>
            <a:r>
              <a:rPr lang="es-ES" dirty="0" err="1" smtClean="0"/>
              <a:t>vetllar</a:t>
            </a:r>
            <a:r>
              <a:rPr lang="es-ES" dirty="0" smtClean="0"/>
              <a:t> </a:t>
            </a:r>
            <a:r>
              <a:rPr lang="es-ES" dirty="0" err="1" smtClean="0"/>
              <a:t>pel</a:t>
            </a:r>
            <a:r>
              <a:rPr lang="es-ES" dirty="0" smtClean="0"/>
              <a:t> </a:t>
            </a:r>
            <a:r>
              <a:rPr lang="es-ES" dirty="0" err="1" smtClean="0"/>
              <a:t>garantiment</a:t>
            </a:r>
            <a:r>
              <a:rPr lang="es-ES" dirty="0" smtClean="0"/>
              <a:t> de la </a:t>
            </a:r>
            <a:r>
              <a:rPr lang="es-ES" dirty="0" err="1" smtClean="0"/>
              <a:t>igualtat</a:t>
            </a:r>
            <a:r>
              <a:rPr lang="es-ES" dirty="0" smtClean="0"/>
              <a:t> </a:t>
            </a:r>
            <a:r>
              <a:rPr lang="es-ES" dirty="0" err="1" smtClean="0"/>
              <a:t>d’oportunitats</a:t>
            </a:r>
            <a:r>
              <a:rPr lang="es-ES" dirty="0" smtClean="0"/>
              <a:t> a les persones </a:t>
            </a:r>
            <a:r>
              <a:rPr lang="es-ES" dirty="0" err="1" smtClean="0"/>
              <a:t>amb</a:t>
            </a:r>
            <a:r>
              <a:rPr lang="es-ES" dirty="0" smtClean="0"/>
              <a:t> </a:t>
            </a:r>
            <a:r>
              <a:rPr lang="es-ES" dirty="0" err="1" smtClean="0"/>
              <a:t>discapacitat</a:t>
            </a:r>
            <a:r>
              <a:rPr lang="es-ES" dirty="0" smtClean="0"/>
              <a:t>, </a:t>
            </a:r>
            <a:r>
              <a:rPr lang="es-ES" dirty="0" err="1" smtClean="0"/>
              <a:t>com</a:t>
            </a:r>
            <a:r>
              <a:rPr lang="es-ES" dirty="0" smtClean="0"/>
              <a:t> a </a:t>
            </a:r>
            <a:r>
              <a:rPr lang="es-ES" dirty="0" err="1" smtClean="0"/>
              <a:t>ciutadans</a:t>
            </a:r>
            <a:r>
              <a:rPr lang="es-ES" dirty="0" smtClean="0"/>
              <a:t> de ple </a:t>
            </a:r>
            <a:r>
              <a:rPr lang="es-ES" dirty="0" err="1" smtClean="0"/>
              <a:t>dret</a:t>
            </a:r>
            <a:r>
              <a:rPr lang="es-ES" dirty="0" smtClean="0"/>
              <a:t>.</a:t>
            </a:r>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p:sp>
      <p:sp>
        <p:nvSpPr>
          <p:cNvPr id="3" name="2 Marcador de notas"/>
          <p:cNvSpPr>
            <a:spLocks noGrp="1"/>
          </p:cNvSpPr>
          <p:nvPr>
            <p:ph type="body" idx="1"/>
          </p:nvPr>
        </p:nvSpPr>
        <p:spPr/>
        <p:txBody>
          <a:bodyPr>
            <a:normAutofit fontScale="92500" lnSpcReduction="20000"/>
          </a:bodyPr>
          <a:lstStyle/>
          <a:p>
            <a:pPr>
              <a:buFont typeface="Times New Roman" pitchFamily="18" charset="0"/>
              <a:buNone/>
              <a:defRPr/>
            </a:pPr>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21</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p:sp>
      <p:sp>
        <p:nvSpPr>
          <p:cNvPr id="64515" name="2 Marcador de notas"/>
          <p:cNvSpPr>
            <a:spLocks noGrp="1"/>
          </p:cNvSpPr>
          <p:nvPr>
            <p:ph type="body" idx="1"/>
          </p:nvPr>
        </p:nvSpPr>
        <p:spPr>
          <a:noFill/>
          <a:ln/>
        </p:spPr>
        <p:txBody>
          <a:bodyP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smtClean="0"/>
          </a:p>
          <a:p>
            <a:endParaRPr lang="ca-ES" dirty="0" smtClean="0"/>
          </a:p>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65539" name="Rectangle 2"/>
          <p:cNvSpPr>
            <a:spLocks noGrp="1" noChangeArrowheads="1"/>
          </p:cNvSpPr>
          <p:nvPr>
            <p:ph type="body"/>
          </p:nvPr>
        </p:nvSpPr>
        <p:spPr>
          <a:xfrm>
            <a:off x="685494" y="4342939"/>
            <a:ext cx="5442540" cy="4074874"/>
          </a:xfrm>
          <a:noFill/>
          <a:ln/>
        </p:spPr>
        <p:txBody>
          <a:bodyPr wrap="none" anchor="ctr"/>
          <a:lstStyle/>
          <a:p>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14356" y="4343400"/>
            <a:ext cx="5457844" cy="4514880"/>
          </a:xfrm>
        </p:spPr>
        <p:txBody>
          <a:bodyPr>
            <a:normAutofit fontScale="25000" lnSpcReduction="20000"/>
          </a:bodyPr>
          <a:lstStyle/>
          <a:p>
            <a:pPr marL="301625" indent="-300038">
              <a:lnSpc>
                <a:spcPct val="84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a-ES" sz="8000" dirty="0" smtClean="0"/>
              <a:t>Tres </a:t>
            </a:r>
            <a:r>
              <a:rPr lang="ca-ES" sz="8000" dirty="0" err="1" smtClean="0"/>
              <a:t>componentes</a:t>
            </a:r>
            <a:r>
              <a:rPr lang="ca-ES" sz="8000" dirty="0" smtClean="0"/>
              <a:t> </a:t>
            </a:r>
            <a:r>
              <a:rPr lang="ca-ES" sz="8000" dirty="0" err="1" smtClean="0"/>
              <a:t>básicos</a:t>
            </a:r>
            <a:r>
              <a:rPr lang="ca-ES" sz="8000" dirty="0" smtClean="0"/>
              <a:t> que </a:t>
            </a:r>
            <a:r>
              <a:rPr lang="ca-ES" sz="8000" dirty="0" err="1" smtClean="0"/>
              <a:t>interactuan</a:t>
            </a:r>
            <a:r>
              <a:rPr lang="ca-ES" sz="8000" dirty="0" smtClean="0"/>
              <a:t>:</a:t>
            </a:r>
          </a:p>
          <a:p>
            <a:pPr marL="301625" indent="-300038">
              <a:lnSpc>
                <a:spcPct val="84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a-ES" sz="8000" dirty="0" smtClean="0"/>
          </a:p>
          <a:p>
            <a:pPr marL="700088" lvl="1" indent="-242888">
              <a:lnSpc>
                <a:spcPct val="84000"/>
              </a:lnSpc>
              <a:buClr>
                <a:srgbClr val="FFCC00"/>
              </a:buClr>
              <a:buSzPct val="45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a-ES" sz="8000" dirty="0" smtClean="0"/>
          </a:p>
          <a:p>
            <a:pPr marL="700088" lvl="2" indent="-300038">
              <a:lnSpc>
                <a:spcPct val="160000"/>
              </a:lnSpc>
              <a:buClr>
                <a:srgbClr val="FFCC00"/>
              </a:buClr>
              <a:buSzPct val="45000"/>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a-ES" sz="8000" dirty="0" smtClean="0"/>
              <a:t>Las </a:t>
            </a:r>
            <a:r>
              <a:rPr lang="ca-ES" sz="8000" dirty="0" err="1" smtClean="0"/>
              <a:t>estructuras</a:t>
            </a:r>
            <a:r>
              <a:rPr lang="ca-ES" sz="8000" dirty="0" smtClean="0"/>
              <a:t> </a:t>
            </a:r>
            <a:r>
              <a:rPr lang="ca-ES" sz="8000" dirty="0" err="1" smtClean="0"/>
              <a:t>normativas</a:t>
            </a:r>
            <a:r>
              <a:rPr lang="ca-ES" sz="8000" dirty="0" smtClean="0"/>
              <a:t> e </a:t>
            </a:r>
            <a:r>
              <a:rPr lang="ca-ES" sz="8000" dirty="0" err="1" smtClean="0"/>
              <a:t>institucionales</a:t>
            </a:r>
            <a:endParaRPr lang="ca-ES" sz="8000" dirty="0" smtClean="0"/>
          </a:p>
          <a:p>
            <a:pPr marL="700088" lvl="2" indent="-300038">
              <a:lnSpc>
                <a:spcPct val="160000"/>
              </a:lnSpc>
              <a:buClr>
                <a:srgbClr val="FFCC00"/>
              </a:buClr>
              <a:buSzPct val="45000"/>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a-ES" sz="8000" dirty="0" smtClean="0"/>
              <a:t>La </a:t>
            </a:r>
            <a:r>
              <a:rPr lang="ca-ES" sz="8000" dirty="0" err="1" smtClean="0"/>
              <a:t>tecnología</a:t>
            </a:r>
            <a:r>
              <a:rPr lang="ca-ES" sz="8000" dirty="0" smtClean="0"/>
              <a:t>: </a:t>
            </a:r>
            <a:r>
              <a:rPr lang="ca-ES" sz="8000" dirty="0" err="1" smtClean="0"/>
              <a:t>búsqueda</a:t>
            </a:r>
            <a:r>
              <a:rPr lang="ca-ES" sz="8000" dirty="0" smtClean="0"/>
              <a:t> de </a:t>
            </a:r>
            <a:r>
              <a:rPr lang="ca-ES" sz="8000" dirty="0" err="1" smtClean="0"/>
              <a:t>nuevas</a:t>
            </a:r>
            <a:r>
              <a:rPr lang="ca-ES" sz="8000" dirty="0" smtClean="0"/>
              <a:t> </a:t>
            </a:r>
            <a:r>
              <a:rPr lang="ca-ES" sz="8000" dirty="0" err="1" smtClean="0"/>
              <a:t>aplicaciones</a:t>
            </a:r>
            <a:endParaRPr lang="ca-ES" sz="8000" dirty="0" smtClean="0"/>
          </a:p>
          <a:p>
            <a:pPr marL="700088" lvl="2" indent="-300038">
              <a:lnSpc>
                <a:spcPct val="160000"/>
              </a:lnSpc>
              <a:buClr>
                <a:srgbClr val="FFCC00"/>
              </a:buClr>
              <a:buSzPct val="45000"/>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a-ES" sz="8000" dirty="0" smtClean="0"/>
              <a:t>Las </a:t>
            </a:r>
            <a:r>
              <a:rPr lang="ca-ES" sz="8000" dirty="0" err="1" smtClean="0"/>
              <a:t>organitzaciones</a:t>
            </a:r>
            <a:r>
              <a:rPr lang="ca-ES" sz="8000" dirty="0" smtClean="0"/>
              <a:t> </a:t>
            </a:r>
            <a:r>
              <a:rPr lang="ca-ES" sz="8000" dirty="0" err="1" smtClean="0"/>
              <a:t>sociales</a:t>
            </a:r>
            <a:r>
              <a:rPr lang="ca-ES" sz="8000" dirty="0" smtClean="0"/>
              <a:t>: </a:t>
            </a:r>
            <a:r>
              <a:rPr lang="ca-ES" sz="8000" dirty="0" err="1" smtClean="0"/>
              <a:t>receptoras</a:t>
            </a:r>
            <a:r>
              <a:rPr lang="ca-ES" sz="8000" dirty="0" smtClean="0"/>
              <a:t>,     </a:t>
            </a:r>
            <a:r>
              <a:rPr lang="ca-ES" sz="8000" dirty="0" err="1" smtClean="0"/>
              <a:t>mediadoras</a:t>
            </a:r>
            <a:r>
              <a:rPr lang="ca-ES" sz="8000" dirty="0" smtClean="0"/>
              <a:t> y </a:t>
            </a:r>
            <a:r>
              <a:rPr lang="ca-ES" sz="8000" dirty="0" err="1" smtClean="0"/>
              <a:t>Ejecutoras</a:t>
            </a:r>
            <a:r>
              <a:rPr lang="ca-ES" sz="8000" dirty="0" smtClean="0"/>
              <a:t> </a:t>
            </a:r>
          </a:p>
          <a:p>
            <a:pPr marL="301625" indent="-300038">
              <a:lnSpc>
                <a:spcPct val="84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a-ES" sz="8000" dirty="0" smtClean="0"/>
          </a:p>
          <a:p>
            <a:pPr marL="301625" indent="-300038">
              <a:lnSpc>
                <a:spcPct val="84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a-ES" sz="9800"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24</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66563" name="Text Box 2"/>
          <p:cNvSpPr>
            <a:spLocks noGrp="1" noChangeArrowheads="1"/>
          </p:cNvSpPr>
          <p:nvPr>
            <p:ph type="body"/>
          </p:nvPr>
        </p:nvSpPr>
        <p:spPr>
          <a:xfrm>
            <a:off x="685494" y="4342939"/>
            <a:ext cx="5460943" cy="4091894"/>
          </a:xfrm>
          <a:noFill/>
          <a:ln/>
        </p:spPr>
        <p:txBody>
          <a:bodyPr lIns="87100" tIns="45292" rIns="87100" bIns="45292" anchor="ctr"/>
          <a:lstStyle/>
          <a:p>
            <a:pPr lvl="2" indent="-216882">
              <a:lnSpc>
                <a:spcPct val="96000"/>
              </a:lnSpc>
              <a:spcBef>
                <a:spcPts val="438"/>
              </a:spcBef>
              <a:tabLst>
                <a:tab pos="1104928" algn="l"/>
                <a:tab pos="1538692" algn="l"/>
                <a:tab pos="1973923" algn="l"/>
                <a:tab pos="2407688" algn="l"/>
                <a:tab pos="2842917" algn="l"/>
                <a:tab pos="3278148" algn="l"/>
                <a:tab pos="3711912" algn="l"/>
                <a:tab pos="4147142" algn="l"/>
                <a:tab pos="4582373" algn="l"/>
                <a:tab pos="5017602" algn="l"/>
                <a:tab pos="5451367" algn="l"/>
                <a:tab pos="5886598" algn="l"/>
                <a:tab pos="6321827" algn="l"/>
                <a:tab pos="6755592" algn="l"/>
                <a:tab pos="7190823" algn="l"/>
                <a:tab pos="7626052" algn="l"/>
                <a:tab pos="8059817" algn="l"/>
                <a:tab pos="8495047" algn="l"/>
                <a:tab pos="8930277" algn="l"/>
                <a:tab pos="9365508" algn="l"/>
                <a:tab pos="9799272" algn="l"/>
              </a:tabLst>
            </a:pPr>
            <a:endParaRPr lang="en-GB" dirty="0" smtClean="0">
              <a:solidFill>
                <a:srgbClr val="00008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p:sp>
      <p:sp>
        <p:nvSpPr>
          <p:cNvPr id="67587" name="2 Marcador de notas"/>
          <p:cNvSpPr>
            <a:spLocks noGrp="1"/>
          </p:cNvSpPr>
          <p:nvPr>
            <p:ph type="body" idx="1"/>
          </p:nvPr>
        </p:nvSpPr>
        <p:spPr>
          <a:noFill/>
          <a:ln/>
        </p:spPr>
        <p:txBody>
          <a:bodyPr/>
          <a:lstStyle/>
          <a:p>
            <a:endParaRPr lang="ca-E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27</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p:sp>
      <p:sp>
        <p:nvSpPr>
          <p:cNvPr id="73731" name="2 Marcador de notas"/>
          <p:cNvSpPr>
            <a:spLocks noGrp="1"/>
          </p:cNvSpPr>
          <p:nvPr>
            <p:ph type="body" idx="1"/>
          </p:nvPr>
        </p:nvSpPr>
        <p:spPr>
          <a:noFill/>
          <a:ln/>
        </p:spPr>
        <p:txBody>
          <a:bodyPr/>
          <a:lstStyle/>
          <a:p>
            <a:r>
              <a:rPr lang="es-ES" smtClean="0"/>
              <a:t>Les administracions públiques i els proveïdors de serveis públics han</a:t>
            </a:r>
          </a:p>
          <a:p>
            <a:r>
              <a:rPr lang="es-ES" smtClean="0"/>
              <a:t>d’informar en llurs </a:t>
            </a:r>
            <a:r>
              <a:rPr lang="es-ES" b="1" smtClean="0"/>
              <a:t>pàgines web sobre les condicions d’accessibilitat dels</a:t>
            </a:r>
          </a:p>
          <a:p>
            <a:r>
              <a:rPr lang="es-ES" smtClean="0"/>
              <a:t>serveis que ofereixen i sobre els mitjans de suport disponibles i han de</a:t>
            </a:r>
          </a:p>
          <a:p>
            <a:r>
              <a:rPr lang="es-ES" smtClean="0"/>
              <a:t>promoure en tots els àmbits l’ús de tecnologies de la informació i la</a:t>
            </a:r>
          </a:p>
          <a:p>
            <a:r>
              <a:rPr lang="es-ES" smtClean="0"/>
              <a:t>comunicació que facilitin la relació amb les persones amb requeriments</a:t>
            </a:r>
          </a:p>
          <a:p>
            <a:r>
              <a:rPr lang="pt-BR" smtClean="0"/>
              <a:t>específics d'accessibilitat que tenen dificultats per a desplaçar-se o no</a:t>
            </a:r>
          </a:p>
          <a:p>
            <a:r>
              <a:rPr lang="es-ES" smtClean="0"/>
              <a:t>poden gaudir d’una atenció presencial.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p:sp>
      <p:sp>
        <p:nvSpPr>
          <p:cNvPr id="71683" name="2 Marcador de notas"/>
          <p:cNvSpPr>
            <a:spLocks noGrp="1"/>
          </p:cNvSpPr>
          <p:nvPr>
            <p:ph type="body" idx="1"/>
          </p:nvPr>
        </p:nvSpPr>
        <p:spPr>
          <a:noFill/>
          <a:ln/>
        </p:spPr>
        <p:txBody>
          <a:bodyPr/>
          <a:lstStyle/>
          <a:p>
            <a:pPr lvl="1">
              <a:buNone/>
              <a:defRPr/>
            </a:pPr>
            <a:r>
              <a:rPr lang="ca-ES" sz="4000" b="1" dirty="0" smtClean="0">
                <a:solidFill>
                  <a:schemeClr val="tx2"/>
                </a:solidFill>
              </a:rPr>
              <a:t>Retolació senzilla, bàsica </a:t>
            </a:r>
          </a:p>
          <a:p>
            <a:pPr lvl="1">
              <a:buNone/>
              <a:defRPr/>
            </a:pPr>
            <a:r>
              <a:rPr lang="ca-ES" sz="4000" b="1" dirty="0" smtClean="0">
                <a:solidFill>
                  <a:schemeClr val="tx2"/>
                </a:solidFill>
              </a:rPr>
              <a:t>Format tàctil i visual</a:t>
            </a:r>
          </a:p>
          <a:p>
            <a:pPr lvl="1">
              <a:buNone/>
              <a:defRPr/>
            </a:pPr>
            <a:r>
              <a:rPr lang="ca-ES" sz="4000" b="1" dirty="0" smtClean="0">
                <a:solidFill>
                  <a:schemeClr val="tx2"/>
                </a:solidFill>
              </a:rPr>
              <a:t>En la zona  </a:t>
            </a:r>
            <a:r>
              <a:rPr lang="ca-ES" sz="4000" b="1" dirty="0" err="1" smtClean="0">
                <a:solidFill>
                  <a:schemeClr val="tx2"/>
                </a:solidFill>
              </a:rPr>
              <a:t>argonòmica</a:t>
            </a:r>
            <a:r>
              <a:rPr lang="ca-ES" sz="4000" b="1" dirty="0" smtClean="0">
                <a:solidFill>
                  <a:schemeClr val="tx2"/>
                </a:solidFill>
              </a:rPr>
              <a:t> entre 125 i 175 cm alçada</a:t>
            </a:r>
          </a:p>
          <a:p>
            <a:pPr lvl="1">
              <a:buNone/>
              <a:defRPr/>
            </a:pPr>
            <a:r>
              <a:rPr lang="ca-ES" sz="4000" b="1" dirty="0" smtClean="0">
                <a:solidFill>
                  <a:schemeClr val="tx2"/>
                </a:solidFill>
              </a:rPr>
              <a:t>Tipologia de lletra </a:t>
            </a:r>
            <a:r>
              <a:rPr lang="ca-ES" sz="4000" b="1" dirty="0" err="1" smtClean="0">
                <a:solidFill>
                  <a:schemeClr val="tx2"/>
                </a:solidFill>
              </a:rPr>
              <a:t>Arial</a:t>
            </a:r>
            <a:r>
              <a:rPr lang="ca-ES" sz="4000" b="1" dirty="0" smtClean="0">
                <a:solidFill>
                  <a:schemeClr val="tx2"/>
                </a:solidFill>
              </a:rPr>
              <a:t>, </a:t>
            </a:r>
            <a:r>
              <a:rPr lang="ca-ES" sz="4000" b="1" dirty="0" err="1" smtClean="0">
                <a:solidFill>
                  <a:schemeClr val="tx2"/>
                </a:solidFill>
              </a:rPr>
              <a:t>Verdana</a:t>
            </a:r>
            <a:r>
              <a:rPr lang="ca-ES" sz="4000" b="1" dirty="0" smtClean="0">
                <a:solidFill>
                  <a:schemeClr val="tx2"/>
                </a:solidFill>
              </a:rPr>
              <a:t>, Avenir  ....</a:t>
            </a:r>
          </a:p>
          <a:p>
            <a:pPr lvl="1">
              <a:buNone/>
              <a:defRPr/>
            </a:pPr>
            <a:r>
              <a:rPr lang="ca-ES" sz="4000" b="1" dirty="0" smtClean="0">
                <a:solidFill>
                  <a:schemeClr val="tx2"/>
                </a:solidFill>
              </a:rPr>
              <a:t>Contrast cromàtic</a:t>
            </a:r>
          </a:p>
          <a:p>
            <a:pPr lvl="1">
              <a:buNone/>
              <a:defRPr/>
            </a:pPr>
            <a:r>
              <a:rPr lang="ca-ES" sz="4000" b="1" dirty="0" smtClean="0">
                <a:solidFill>
                  <a:schemeClr val="tx2"/>
                </a:solidFill>
              </a:rPr>
              <a:t>Superficies mats </a:t>
            </a:r>
            <a:endParaRPr lang="es-ES" sz="4000" b="1" dirty="0" smtClean="0">
              <a:solidFill>
                <a:schemeClr val="tx2"/>
              </a:solidFill>
            </a:endParaRPr>
          </a:p>
          <a:p>
            <a:endParaRPr lang="es-E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p:sp>
      <p:sp>
        <p:nvSpPr>
          <p:cNvPr id="69635" name="2 Marcador de notas"/>
          <p:cNvSpPr>
            <a:spLocks noGrp="1"/>
          </p:cNvSpPr>
          <p:nvPr>
            <p:ph type="body" idx="1"/>
          </p:nvPr>
        </p:nvSpPr>
        <p:spPr>
          <a:noFill/>
          <a:ln/>
        </p:spPr>
        <p:txBody>
          <a:bodyPr/>
          <a:lstStyle/>
          <a:p>
            <a:endParaRPr lang="es-ES" smtClean="0"/>
          </a:p>
          <a:p>
            <a:r>
              <a:rPr lang="es-ES" smtClean="0"/>
              <a:t>Se puede definir la accesibilidad como la posibilidad de que un sitio o servicio Web pueda ser visitado y utilizado de forma satisfactoria por el mayor número posible de personas, independientemente de las limitaciones personales que tengan o de aquellas limitaciones que sean derivadas de su entorno. </a:t>
            </a:r>
          </a:p>
          <a:p>
            <a:endParaRPr lang="es-ES" smtClean="0"/>
          </a:p>
          <a:p>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p:sp>
      <p:sp>
        <p:nvSpPr>
          <p:cNvPr id="3" name="2 Marcador de notas"/>
          <p:cNvSpPr>
            <a:spLocks noGrp="1"/>
          </p:cNvSpPr>
          <p:nvPr>
            <p:ph type="body" idx="1"/>
          </p:nvPr>
        </p:nvSpPr>
        <p:spPr/>
        <p:txBody>
          <a:bodyPr>
            <a:normAutofit fontScale="92500" lnSpcReduction="10000"/>
          </a:bodyPr>
          <a:lstStyle/>
          <a:p>
            <a:pPr>
              <a:buFont typeface="Times New Roman" pitchFamily="18" charset="0"/>
              <a:buNone/>
              <a:defRPr/>
            </a:pPr>
            <a:endParaRPr lang="es-ES" dirty="0" smtClean="0"/>
          </a:p>
          <a:p>
            <a:pPr>
              <a:buFont typeface="Times New Roman" pitchFamily="18" charset="0"/>
              <a:buNone/>
              <a:defRPr/>
            </a:pPr>
            <a:r>
              <a:rPr lang="es-ES" b="1" dirty="0" smtClean="0"/>
              <a:t>Igualdad de uso: el diseño debe ser fácil de usar y adecuado para todas las personas independientemente de sus capacidades y habilidades. Debe proporcionar la misma forma de uso a todos los usuarios: idénticas cuando sea posible; equivalentes, cuando no lo sea. </a:t>
            </a:r>
          </a:p>
          <a:p>
            <a:pPr>
              <a:buFont typeface="Times New Roman" pitchFamily="18" charset="0"/>
              <a:buNone/>
              <a:defRPr/>
            </a:pPr>
            <a:r>
              <a:rPr lang="es-ES" dirty="0" smtClean="0"/>
              <a:t>2. </a:t>
            </a:r>
            <a:r>
              <a:rPr lang="es-ES" b="1" dirty="0" smtClean="0"/>
              <a:t>Flexibilidad: el diseño debe poder adecuarse a un amplio rango de preferencias y habilidades individuales. Por ejemplo, permitiendo al usuario elegir el mecanismo de interacción o adaptándose a su ritmo de uso. </a:t>
            </a:r>
          </a:p>
          <a:p>
            <a:pPr>
              <a:buFont typeface="Times New Roman" pitchFamily="18" charset="0"/>
              <a:buNone/>
              <a:defRPr/>
            </a:pPr>
            <a:r>
              <a:rPr lang="es-ES" dirty="0" smtClean="0"/>
              <a:t>3. </a:t>
            </a:r>
            <a:r>
              <a:rPr lang="es-ES" b="1" dirty="0" smtClean="0"/>
              <a:t>Simple e intuitivo: el diseño debe ser fácil de entender independientemente de la experiencia, los conocimientos, las habilidades o el nivel de concentración del usuario. </a:t>
            </a:r>
          </a:p>
          <a:p>
            <a:pPr>
              <a:buFont typeface="Times New Roman" pitchFamily="18" charset="0"/>
              <a:buNone/>
              <a:defRPr/>
            </a:pPr>
            <a:r>
              <a:rPr lang="es-ES" dirty="0" smtClean="0"/>
              <a:t>4. </a:t>
            </a:r>
            <a:r>
              <a:rPr lang="es-ES" b="1" dirty="0" smtClean="0"/>
              <a:t>Información fácil de percibir: el diseño debe ser capaz de intercambiar información con el usuario, independientemente de sus condiciones ambientales o sus capacidades sensoriales. </a:t>
            </a:r>
          </a:p>
          <a:p>
            <a:pPr>
              <a:buFont typeface="Times New Roman" pitchFamily="18" charset="0"/>
              <a:buNone/>
              <a:defRPr/>
            </a:pPr>
            <a:r>
              <a:rPr lang="es-ES" dirty="0" smtClean="0"/>
              <a:t>5. </a:t>
            </a:r>
            <a:r>
              <a:rPr lang="es-ES" b="1" dirty="0" smtClean="0"/>
              <a:t>Tolerante a errores: el diseño debe minimizar las acciones accidentales o fortuitas que puedan tener consecuencias fatales o no deseadas, para evitar los posibles errores que el usuario/a pueda cometer en su interacción con la Web. </a:t>
            </a:r>
          </a:p>
          <a:p>
            <a:pPr>
              <a:buFont typeface="Times New Roman" pitchFamily="18" charset="0"/>
              <a:buNone/>
              <a:defRPr/>
            </a:pPr>
            <a:r>
              <a:rPr lang="es-ES" dirty="0" smtClean="0"/>
              <a:t>6. </a:t>
            </a:r>
            <a:r>
              <a:rPr lang="es-ES" b="1" dirty="0" smtClean="0"/>
              <a:t>Escaso esfuerzo físico: el diseño debe poder ser usado eficazmente y con el mínimo esfuerzo posible. Por ejemplo, evitando las acciones repetitivas. </a:t>
            </a:r>
          </a:p>
          <a:p>
            <a:pPr>
              <a:buFont typeface="Times New Roman" pitchFamily="18" charset="0"/>
              <a:buNone/>
              <a:defRPr/>
            </a:pPr>
            <a:r>
              <a:rPr lang="es-ES" dirty="0" smtClean="0"/>
              <a:t>7. </a:t>
            </a:r>
            <a:r>
              <a:rPr lang="es-ES" b="1" dirty="0" smtClean="0"/>
              <a:t>Dimensiones apropiadas: los tamaños y espacios deben ser apropiados para su manipulación y uso por parte del usuario, independientemente de su tamaño, posición, y movilidad. </a:t>
            </a:r>
          </a:p>
          <a:p>
            <a:pPr>
              <a:buFont typeface="Times New Roman" pitchFamily="18" charset="0"/>
              <a:buNone/>
              <a:defRPr/>
            </a:pPr>
            <a:endParaRPr lang="es-ES" dirty="0" smtClean="0"/>
          </a:p>
          <a:p>
            <a:pPr>
              <a:buFont typeface="Times New Roman" pitchFamily="18" charset="0"/>
              <a:buNone/>
              <a:defRPr/>
            </a:pPr>
            <a:endParaRPr lang="es-ES" dirty="0" smtClean="0"/>
          </a:p>
          <a:p>
            <a:pPr>
              <a:buFont typeface="Times New Roman" pitchFamily="18" charset="0"/>
              <a:buNone/>
              <a:defRPr/>
            </a:pPr>
            <a:endParaRPr lang="es-ES" dirty="0" smtClean="0"/>
          </a:p>
          <a:p>
            <a:pPr>
              <a:buFont typeface="Times New Roman" pitchFamily="18" charset="0"/>
              <a:buNone/>
              <a:defRPr/>
            </a:pPr>
            <a:r>
              <a:rPr lang="es-ES" dirty="0" smtClean="0"/>
              <a:t>Guía </a:t>
            </a:r>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p:sp>
      <p:sp>
        <p:nvSpPr>
          <p:cNvPr id="3" name="2 Marcador de notas"/>
          <p:cNvSpPr>
            <a:spLocks noGrp="1"/>
          </p:cNvSpPr>
          <p:nvPr>
            <p:ph type="body" idx="1"/>
          </p:nvPr>
        </p:nvSpPr>
        <p:spPr/>
        <p:txBody>
          <a:bodyPr>
            <a:normAutofit lnSpcReduction="10000"/>
          </a:bodyPr>
          <a:lstStyle/>
          <a:p>
            <a:pPr>
              <a:buFont typeface="Times New Roman" pitchFamily="18" charset="0"/>
              <a:buNone/>
              <a:defRPr/>
            </a:pPr>
            <a:endParaRPr lang="es-ES" dirty="0" smtClean="0"/>
          </a:p>
          <a:p>
            <a:pPr lvl="1">
              <a:buFont typeface="Times New Roman" pitchFamily="18" charset="0"/>
              <a:buNone/>
              <a:defRPr/>
            </a:pPr>
            <a:r>
              <a:rPr lang="es-ES_tradnl" dirty="0" smtClean="0"/>
              <a:t>En zonas específicas donde haya concurrencia de niños, habrá doble señalización, ubicándose la segunda a una altura máxima de 125 cm. </a:t>
            </a:r>
            <a:endParaRPr lang="es-ES" dirty="0" smtClean="0"/>
          </a:p>
          <a:p>
            <a:pPr>
              <a:buFont typeface="Times New Roman" pitchFamily="18" charset="0"/>
              <a:buNone/>
              <a:defRPr/>
            </a:pPr>
            <a:r>
              <a:rPr lang="es-ES_tradnl" dirty="0" smtClean="0"/>
              <a:t> </a:t>
            </a:r>
            <a:endParaRPr lang="es-ES" dirty="0" smtClean="0"/>
          </a:p>
          <a:p>
            <a:pPr>
              <a:buFont typeface="Times New Roman" pitchFamily="18" charset="0"/>
              <a:buNone/>
              <a:defRPr/>
            </a:pPr>
            <a:r>
              <a:rPr lang="es-ES_tradnl" dirty="0" smtClean="0"/>
              <a:t>Los que se ubiquen en banderolas o sobre bases deben prolongar sus extremos hasta el pavimento en toda su dimensión. Si no se prolongan hasta el suelo se colocará una barra horizontal entre sus patas a una altura máxima de 25 cm, su color contrastará con el entorno y sus elementos serán romos. En ningún caso se fijara la «banderola» en el pavimento partiendo de la zona central de la misma. Se colocarán fuera del itinerario peatonal o zonas de tránsito, paralelos (nunca perpendiculares) a la dirección de la marcha y, a ser posible, adyacentes a la pared o superficie</a:t>
            </a:r>
            <a:endParaRPr lang="es-ES" dirty="0" smtClean="0"/>
          </a:p>
          <a:p>
            <a:pPr lvl="1">
              <a:buFont typeface="Times New Roman" pitchFamily="18" charset="0"/>
              <a:buNone/>
              <a:defRPr/>
            </a:pPr>
            <a:r>
              <a:rPr lang="es-ES" b="1" dirty="0" smtClean="0"/>
              <a:t> </a:t>
            </a:r>
            <a:r>
              <a:rPr lang="es-ES_tradnl" b="1" dirty="0" smtClean="0"/>
              <a:t>Colgantes</a:t>
            </a:r>
            <a:endParaRPr lang="es-ES" dirty="0" smtClean="0"/>
          </a:p>
          <a:p>
            <a:pPr>
              <a:buFont typeface="Times New Roman" pitchFamily="18" charset="0"/>
              <a:buNone/>
              <a:defRPr/>
            </a:pPr>
            <a:r>
              <a:rPr lang="es-ES_tradnl" dirty="0" smtClean="0"/>
              <a:t>Se evitarán los indicadores colgantes, por la imposibilidad de acercarse e interactuar con ellos. Si es la única opción posible, se tendrá en cuenta que la parte inferior de los mismos se situará por encima de 220 cm, sin tapar las señales de seguridad. A esa altura no se emplearán ni altorrelieve ni braille. En este caso el tamaño de los caracteres visuales se adecuará para posibilitar su lectura (v. </a:t>
            </a:r>
            <a:r>
              <a:rPr lang="es-ES_tradnl" dirty="0" smtClean="0">
                <a:hlinkClick r:id="" action="ppaction://hlinkfile"/>
              </a:rPr>
              <a:t>apartado 4.2.1</a:t>
            </a:r>
            <a:r>
              <a:rPr lang="es-ES_tradnl" dirty="0" smtClean="0"/>
              <a:t>).</a:t>
            </a:r>
            <a:endParaRPr lang="es-ES" dirty="0" smtClean="0"/>
          </a:p>
          <a:p>
            <a:pPr>
              <a:buFont typeface="Times New Roman" pitchFamily="18" charset="0"/>
              <a:buNone/>
              <a:defRPr/>
            </a:pPr>
            <a:r>
              <a:rPr lang="es-ES_tradnl" dirty="0" smtClean="0"/>
              <a:t> </a:t>
            </a:r>
            <a:endParaRPr lang="es-ES" dirty="0" smtClean="0"/>
          </a:p>
          <a:p>
            <a:pPr>
              <a:buFont typeface="Times New Roman" pitchFamily="18" charset="0"/>
              <a:buNone/>
              <a:defRPr/>
            </a:pPr>
            <a:r>
              <a:rPr lang="es-ES_tradnl" dirty="0" smtClean="0"/>
              <a:t>Cuando se sitúen sobre planos horizontales o inclinados se fijarán al menos dos elementos que partirán de sus extremos (en su parte más exterior) y se prolongarán hasta el pavimento; no sobresaldrán ni tendrán elementos voladizos, por lo que se protegerá el espacio entre extremos mediante elementos ornamentales o con un zócalo inferior situado a 25 cm del suelo. </a:t>
            </a:r>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smtClean="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4</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74755" name="Text Box 2"/>
          <p:cNvSpPr>
            <a:spLocks noGrp="1" noChangeArrowheads="1"/>
          </p:cNvSpPr>
          <p:nvPr>
            <p:ph type="body"/>
          </p:nvPr>
        </p:nvSpPr>
        <p:spPr>
          <a:xfrm>
            <a:off x="685494" y="4342939"/>
            <a:ext cx="5460943" cy="4091894"/>
          </a:xfrm>
          <a:noFill/>
          <a:ln/>
        </p:spPr>
        <p:txBody>
          <a:bodyPr lIns="87100" tIns="45292" rIns="87100" bIns="45292" anchor="ctr" anchorCtr="1"/>
          <a:lstStyle/>
          <a:p>
            <a:pPr>
              <a:spcBef>
                <a:spcPts val="438"/>
              </a:spcBef>
              <a:tabLst>
                <a:tab pos="0" algn="l"/>
                <a:tab pos="432300" algn="l"/>
                <a:tab pos="867529" algn="l"/>
                <a:tab pos="1302760" algn="l"/>
                <a:tab pos="1736525" algn="l"/>
                <a:tab pos="2171754" algn="l"/>
                <a:tab pos="2606985" algn="l"/>
                <a:tab pos="3040750" algn="l"/>
                <a:tab pos="3475979" algn="l"/>
                <a:tab pos="3911210" algn="l"/>
                <a:tab pos="4344974" algn="l"/>
                <a:tab pos="4780204" algn="l"/>
                <a:tab pos="5215435" algn="l"/>
                <a:tab pos="5650664" algn="l"/>
                <a:tab pos="6084429" algn="l"/>
                <a:tab pos="6519660" algn="l"/>
                <a:tab pos="6954889" algn="l"/>
                <a:tab pos="7388654" algn="l"/>
                <a:tab pos="7823885" algn="l"/>
                <a:tab pos="8259114" algn="l"/>
                <a:tab pos="8692879" algn="l"/>
              </a:tabLst>
            </a:pPr>
            <a:r>
              <a:rPr lang="en-GB" dirty="0" err="1" smtClean="0"/>
              <a:t>Sistema</a:t>
            </a:r>
            <a:r>
              <a:rPr lang="en-GB" dirty="0" smtClean="0"/>
              <a:t> de </a:t>
            </a:r>
            <a:r>
              <a:rPr lang="en-GB" dirty="0" err="1" smtClean="0"/>
              <a:t>inducción</a:t>
            </a:r>
            <a:r>
              <a:rPr lang="en-GB" dirty="0" smtClean="0"/>
              <a:t> </a:t>
            </a:r>
            <a:r>
              <a:rPr lang="en-GB" dirty="0" err="1" smtClean="0"/>
              <a:t>magnética</a:t>
            </a:r>
            <a:r>
              <a:rPr lang="en-GB" dirty="0" smtClean="0"/>
              <a:t> </a:t>
            </a:r>
            <a:r>
              <a:rPr lang="en-GB" dirty="0" err="1" smtClean="0"/>
              <a:t>que</a:t>
            </a:r>
            <a:r>
              <a:rPr lang="en-GB" dirty="0" smtClean="0"/>
              <a:t> </a:t>
            </a:r>
            <a:r>
              <a:rPr lang="en-GB" dirty="0" err="1" smtClean="0"/>
              <a:t>permite</a:t>
            </a:r>
            <a:r>
              <a:rPr lang="en-GB" dirty="0" smtClean="0"/>
              <a:t> </a:t>
            </a:r>
            <a:r>
              <a:rPr lang="en-GB" dirty="0" err="1" smtClean="0"/>
              <a:t>que</a:t>
            </a:r>
            <a:r>
              <a:rPr lang="en-GB" dirty="0" smtClean="0"/>
              <a:t> </a:t>
            </a:r>
            <a:r>
              <a:rPr lang="en-GB" dirty="0" err="1" smtClean="0"/>
              <a:t>las</a:t>
            </a:r>
            <a:r>
              <a:rPr lang="en-GB" dirty="0" smtClean="0"/>
              <a:t> personas </a:t>
            </a:r>
            <a:r>
              <a:rPr lang="en-GB" dirty="0" err="1" smtClean="0"/>
              <a:t>portadoras</a:t>
            </a:r>
            <a:r>
              <a:rPr lang="en-GB" dirty="0" smtClean="0"/>
              <a:t> de </a:t>
            </a:r>
            <a:r>
              <a:rPr lang="en-GB" dirty="0" err="1" smtClean="0"/>
              <a:t>audífono</a:t>
            </a:r>
            <a:r>
              <a:rPr lang="en-GB" dirty="0" smtClean="0"/>
              <a:t> con </a:t>
            </a:r>
            <a:r>
              <a:rPr lang="en-GB" dirty="0" err="1" smtClean="0"/>
              <a:t>posición</a:t>
            </a:r>
            <a:r>
              <a:rPr lang="en-GB" dirty="0" smtClean="0"/>
              <a:t> T </a:t>
            </a:r>
            <a:r>
              <a:rPr lang="en-GB" dirty="0" err="1" smtClean="0"/>
              <a:t>puedan</a:t>
            </a:r>
            <a:r>
              <a:rPr lang="en-GB" dirty="0" smtClean="0"/>
              <a:t> </a:t>
            </a:r>
            <a:r>
              <a:rPr lang="en-GB" dirty="0" err="1" smtClean="0"/>
              <a:t>recibir</a:t>
            </a:r>
            <a:r>
              <a:rPr lang="en-GB" dirty="0" smtClean="0"/>
              <a:t> la </a:t>
            </a:r>
            <a:r>
              <a:rPr lang="en-GB" dirty="0" err="1" smtClean="0"/>
              <a:t>información</a:t>
            </a:r>
            <a:r>
              <a:rPr lang="en-GB" dirty="0" smtClean="0"/>
              <a:t> </a:t>
            </a:r>
            <a:r>
              <a:rPr lang="en-GB" dirty="0" err="1" smtClean="0"/>
              <a:t>emitida</a:t>
            </a:r>
            <a:r>
              <a:rPr lang="en-GB" dirty="0" smtClean="0"/>
              <a:t> </a:t>
            </a:r>
            <a:r>
              <a:rPr lang="en-GB" dirty="0" err="1" smtClean="0"/>
              <a:t>por</a:t>
            </a:r>
            <a:r>
              <a:rPr lang="en-GB" dirty="0" smtClean="0"/>
              <a:t> la </a:t>
            </a:r>
            <a:r>
              <a:rPr lang="en-GB" dirty="0" err="1" smtClean="0"/>
              <a:t>megafonía</a:t>
            </a:r>
            <a:r>
              <a:rPr lang="en-GB" dirty="0" smtClean="0"/>
              <a:t> </a:t>
            </a:r>
            <a:r>
              <a:rPr lang="en-GB" dirty="0" err="1" smtClean="0"/>
              <a:t>directamente</a:t>
            </a:r>
            <a:r>
              <a:rPr lang="en-GB" dirty="0" smtClean="0"/>
              <a:t> en </a:t>
            </a:r>
            <a:r>
              <a:rPr lang="en-GB" dirty="0" err="1" smtClean="0"/>
              <a:t>su</a:t>
            </a:r>
            <a:r>
              <a:rPr lang="en-GB" dirty="0" smtClean="0"/>
              <a:t> </a:t>
            </a:r>
            <a:r>
              <a:rPr lang="en-GB" dirty="0" err="1" smtClean="0"/>
              <a:t>audífono</a:t>
            </a:r>
            <a:r>
              <a:rPr lang="en-GB" dirty="0" smtClean="0"/>
              <a:t>, de forma </a:t>
            </a:r>
            <a:r>
              <a:rPr lang="en-GB" dirty="0" err="1" smtClean="0"/>
              <a:t>clara</a:t>
            </a:r>
            <a:r>
              <a:rPr lang="en-GB" dirty="0" smtClean="0"/>
              <a:t> y sin </a:t>
            </a:r>
            <a:r>
              <a:rPr lang="en-GB" dirty="0" err="1" smtClean="0"/>
              <a:t>ruido</a:t>
            </a:r>
            <a:r>
              <a:rPr lang="en-GB" dirty="0" smtClean="0"/>
              <a:t> de </a:t>
            </a:r>
            <a:r>
              <a:rPr lang="en-GB" dirty="0" err="1" smtClean="0"/>
              <a:t>fondo</a:t>
            </a:r>
            <a:r>
              <a:rPr lang="en-GB" dirty="0"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34</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75779" name="Rectangle 2"/>
          <p:cNvSpPr>
            <a:spLocks noGrp="1" noChangeArrowheads="1"/>
          </p:cNvSpPr>
          <p:nvPr>
            <p:ph type="body"/>
          </p:nvPr>
        </p:nvSpPr>
        <p:spPr>
          <a:xfrm>
            <a:off x="685494" y="4342939"/>
            <a:ext cx="5442540" cy="4074874"/>
          </a:xfrm>
          <a:noFill/>
          <a:ln/>
        </p:spPr>
        <p:txBody>
          <a:bodyPr wrap="none" anchor="ctr"/>
          <a:lstStyle/>
          <a:p>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36</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37</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p:sp>
      <p:sp>
        <p:nvSpPr>
          <p:cNvPr id="76803" name="2 Marcador de notas"/>
          <p:cNvSpPr>
            <a:spLocks noGrp="1"/>
          </p:cNvSpPr>
          <p:nvPr>
            <p:ph type="body" idx="1"/>
          </p:nvPr>
        </p:nvSpPr>
        <p:spPr>
          <a:noFill/>
          <a:ln/>
        </p:spPr>
        <p:txBody>
          <a:bodyPr/>
          <a:lstStyle/>
          <a:p>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77827" name="Rectangle 2"/>
          <p:cNvSpPr>
            <a:spLocks noGrp="1" noChangeArrowheads="1"/>
          </p:cNvSpPr>
          <p:nvPr>
            <p:ph type="body"/>
          </p:nvPr>
        </p:nvSpPr>
        <p:spPr>
          <a:xfrm>
            <a:off x="685494" y="4342939"/>
            <a:ext cx="5442540" cy="4074874"/>
          </a:xfrm>
          <a:noFill/>
          <a:ln/>
        </p:spPr>
        <p:txBody>
          <a:bodyPr wrap="none" anchor="ctr"/>
          <a:lstStyle/>
          <a:p>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ES_tradnl" dirty="0" smtClean="0"/>
              <a:t>Ciudad amable - ciudad accesible para todos</a:t>
            </a:r>
            <a:endParaRPr lang="es-ES" dirty="0" smtClean="0"/>
          </a:p>
          <a:p>
            <a:r>
              <a:rPr lang="es-ES_tradnl" dirty="0" smtClean="0"/>
              <a:t>Cuando hablamos de accesibilidad, sin duda todos tenemos claro que hablamos del acceso de las personas con discapacidad, de los espacios físicos, de la abolición de barreras arquitectónicas, de la construcción de rampas donde tenemos escalones, de la colocación de ascensores donde tenemos una serie de escaleras ... .. Pero hay más barreras y también más grupos que se benefician de la accesibilidad.</a:t>
            </a:r>
            <a:endParaRPr lang="es-ES" dirty="0" smtClean="0"/>
          </a:p>
          <a:p>
            <a:r>
              <a:rPr lang="es-ES_tradnl" dirty="0" smtClean="0"/>
              <a:t> </a:t>
            </a:r>
            <a:endParaRPr lang="es-ES" dirty="0" smtClean="0"/>
          </a:p>
          <a:p>
            <a:r>
              <a:rPr lang="es-ES_tradnl" dirty="0" smtClean="0"/>
              <a:t>Pasa frecuentemente que los mayores avances sociales se producen al afrontar la resolución un problema que aparentemente afecta a una parte pequeña de la sociedad.</a:t>
            </a:r>
            <a:endParaRPr lang="es-ES" dirty="0" smtClean="0"/>
          </a:p>
          <a:p>
            <a:r>
              <a:rPr lang="es-ES_tradnl" dirty="0" smtClean="0"/>
              <a:t> </a:t>
            </a:r>
            <a:endParaRPr lang="es-ES" dirty="0" smtClean="0"/>
          </a:p>
          <a:p>
            <a:r>
              <a:rPr lang="es-ES_tradnl" dirty="0" smtClean="0"/>
              <a:t>La accesibilidad es un de estos avances y la sociedad está empezando a apreciarlo ahora. Por ejemplo los autobuses de piso bajo, los ascensores en las estaciones de ferrocarriles y del metro</a:t>
            </a:r>
            <a:endParaRPr lang="es-ES" dirty="0" smtClean="0"/>
          </a:p>
          <a:p>
            <a:r>
              <a:rPr lang="es-ES_tradnl" dirty="0" smtClean="0"/>
              <a:t> </a:t>
            </a:r>
            <a:endParaRPr lang="es-ES" dirty="0" smtClean="0"/>
          </a:p>
          <a:p>
            <a:r>
              <a:rPr lang="es-ES_tradnl" dirty="0" smtClean="0"/>
              <a:t>Las pasarelas que encontramos en la playa y que nos permiten llegar al borde del agua sin quemarnos los pies, todos son avances que en un principio están destinados a las personas con discapacidad y los tenemos que agradecer especialmente a la mayor presencia de las personas con discapacidad en nuestra sociedad y al trabajo realizado por las instituciones y el mundo asociativo.</a:t>
            </a:r>
            <a:endParaRPr lang="es-ES" dirty="0" smtClean="0"/>
          </a:p>
          <a:p>
            <a:r>
              <a:rPr lang="es-ES_tradnl" dirty="0" smtClean="0"/>
              <a:t> </a:t>
            </a:r>
            <a:endParaRPr lang="es-ES" dirty="0" smtClean="0"/>
          </a:p>
          <a:p>
            <a:r>
              <a:rPr lang="es-ES_tradnl" dirty="0" smtClean="0"/>
              <a:t>Es decir que lo que es una necesidad imperiosa para algunos ha llegado a ser un beneficio para todos. y es así como la accesibilidad término empleado y relacionado siempre con las personas con discapacidad ha sido reconocido como un elemento importante que mejora la calidad de vida de toda la ciudadanía.</a:t>
            </a:r>
            <a:endParaRPr lang="es-ES" dirty="0" smtClean="0"/>
          </a:p>
          <a:p>
            <a:r>
              <a:rPr lang="es-ES_tradnl" dirty="0" smtClean="0"/>
              <a:t> </a:t>
            </a:r>
            <a:endParaRPr lang="es-ES" dirty="0" smtClean="0"/>
          </a:p>
          <a:p>
            <a:r>
              <a:rPr lang="es-ES_tradnl" dirty="0" smtClean="0"/>
              <a:t>La accesibilidad ha dejado de ser un sinónimo de supresión de barreras físicas para ir adquiriendo una dimensión mucho más amplia:</a:t>
            </a:r>
            <a:endParaRPr lang="es-ES" dirty="0" smtClean="0"/>
          </a:p>
          <a:p>
            <a:r>
              <a:rPr lang="es-ES_tradnl" dirty="0" smtClean="0"/>
              <a:t> </a:t>
            </a:r>
            <a:endParaRPr lang="es-ES" dirty="0" smtClean="0"/>
          </a:p>
          <a:p>
            <a:r>
              <a:rPr lang="es-ES_tradnl" dirty="0" smtClean="0"/>
              <a:t>Tenemos barreras a la comunicación, barreras de muchas personas para acceder a los contenidos, y sobre todo barreras sociales que construimos las personas, la sociedad, y son las que provocan más obstáculos a la hora de trabajar por la igualdad de oportunidades.</a:t>
            </a:r>
            <a:endParaRPr lang="es-ES" dirty="0" smtClean="0"/>
          </a:p>
          <a:p>
            <a:r>
              <a:rPr lang="es-ES_tradnl" dirty="0" smtClean="0"/>
              <a:t> </a:t>
            </a:r>
            <a:endParaRPr lang="es-ES" dirty="0" smtClean="0"/>
          </a:p>
          <a:p>
            <a:r>
              <a:rPr lang="es-ES_tradnl" dirty="0" smtClean="0"/>
              <a:t>Todas las instituciones implicadas en la accesibilidad universal coinciden en afinar más allá de la supresión de las barreras, todos los productos, servicios y espacios nuevos deben diseñarse para todos y adaptar los que ya tenemos un máximo de personas.</a:t>
            </a:r>
            <a:endParaRPr lang="es-ES" dirty="0" smtClean="0"/>
          </a:p>
          <a:p>
            <a:r>
              <a:rPr lang="es-ES_tradnl" dirty="0" smtClean="0"/>
              <a:t> </a:t>
            </a:r>
            <a:endParaRPr lang="es-ES" dirty="0" smtClean="0"/>
          </a:p>
          <a:p>
            <a:r>
              <a:rPr lang="es-ES_tradnl" dirty="0" smtClean="0"/>
              <a:t>Esta accesibilidad se convierte en un principio fundamental para conseguir y garantizar la igualdad de oportunidad de todas las personas con discapacidad.</a:t>
            </a:r>
            <a:endParaRPr lang="es-ES" dirty="0" smtClean="0"/>
          </a:p>
          <a:p>
            <a:r>
              <a:rPr lang="es-ES_tradnl" dirty="0" smtClean="0"/>
              <a:t> </a:t>
            </a:r>
            <a:endParaRPr lang="es-ES" dirty="0" smtClean="0"/>
          </a:p>
          <a:p>
            <a:r>
              <a:rPr lang="es-ES_tradnl" dirty="0" smtClean="0"/>
              <a:t> </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43</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DCC6D04-3791-4AB5-971A-7A27EE2225F9}" type="slidenum">
              <a:rPr lang="es-ES" smtClean="0"/>
              <a:pPr/>
              <a:t>44</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p:sp>
      <p:sp>
        <p:nvSpPr>
          <p:cNvPr id="78851" name="2 Marcador de notas"/>
          <p:cNvSpPr>
            <a:spLocks noGrp="1"/>
          </p:cNvSpPr>
          <p:nvPr>
            <p:ph type="body" idx="1"/>
          </p:nvPr>
        </p:nvSpPr>
        <p:spPr>
          <a:noFill/>
          <a:ln/>
        </p:spPr>
        <p:txBody>
          <a:bodyP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p:sp>
      <p:sp>
        <p:nvSpPr>
          <p:cNvPr id="3" name="2 Marcador de notas"/>
          <p:cNvSpPr>
            <a:spLocks noGrp="1"/>
          </p:cNvSpPr>
          <p:nvPr>
            <p:ph type="body" idx="1"/>
          </p:nvPr>
        </p:nvSpPr>
        <p:spPr/>
        <p:txBody>
          <a:bodyPr>
            <a:normAutofit fontScale="32500" lnSpcReduction="20000"/>
          </a:bodyPr>
          <a:lstStyle/>
          <a:p>
            <a:pPr>
              <a:defRPr/>
            </a:pPr>
            <a:endParaRPr lang="es-ES" sz="27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49155" name="Rectangle 2"/>
          <p:cNvSpPr>
            <a:spLocks noGrp="1" noChangeArrowheads="1"/>
          </p:cNvSpPr>
          <p:nvPr>
            <p:ph type="body"/>
          </p:nvPr>
        </p:nvSpPr>
        <p:spPr>
          <a:xfrm>
            <a:off x="685494" y="4342939"/>
            <a:ext cx="5442540" cy="4074874"/>
          </a:xfrm>
          <a:noFill/>
          <a:ln/>
        </p:spPr>
        <p:txBody>
          <a:bodyPr wrap="none" anchor="ctr"/>
          <a:lstStyle/>
          <a:p>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50179" name="Rectangle 2"/>
          <p:cNvSpPr>
            <a:spLocks noGrp="1" noChangeArrowheads="1"/>
          </p:cNvSpPr>
          <p:nvPr>
            <p:ph type="body"/>
          </p:nvPr>
        </p:nvSpPr>
        <p:spPr>
          <a:xfrm>
            <a:off x="685494" y="4342939"/>
            <a:ext cx="5442540" cy="4074874"/>
          </a:xfrm>
          <a:noFill/>
          <a:ln/>
        </p:spPr>
        <p:txBody>
          <a:bodyPr wrap="none" anchor="ctr"/>
          <a:lstStyle/>
          <a:p>
            <a:r>
              <a:rPr lang="ca-ES" b="1" smtClean="0"/>
              <a:t>La discapacitat</a:t>
            </a:r>
            <a:endParaRPr lang="es-ES" b="1" smtClean="0"/>
          </a:p>
          <a:p>
            <a:r>
              <a:rPr lang="ca-ES" smtClean="0"/>
              <a:t>Aquest no és el lloc per fer una profunda explicació sobre el fenomen de la discapacitat. Es tracta d’una qüestió complexa i controvertida, sobre la que només donarem algunes pinzellades. Però aquestes són necessàries perquè en la base d’una determinada forma d’entendre l’accessibilitat i el tracte amb les persones amb diversitat funcional, hi ha sempre un particular concepte de la discapacitat.</a:t>
            </a:r>
            <a:endParaRPr lang="es-ES" smtClean="0"/>
          </a:p>
          <a:p>
            <a:r>
              <a:rPr lang="ca-ES" smtClean="0"/>
              <a:t>Hi ha diverses maneres d’enfocar la qüestió de la discapacitat. Aquí en tractarem dues, que ens seran útils pel seu contrast:</a:t>
            </a:r>
            <a:endParaRPr lang="es-ES" smtClean="0"/>
          </a:p>
          <a:p>
            <a:r>
              <a:rPr lang="ca-ES" b="1" i="1" smtClean="0"/>
              <a:t>Persones</a:t>
            </a:r>
            <a:r>
              <a:rPr lang="ca-ES" b="1" smtClean="0"/>
              <a:t> </a:t>
            </a:r>
            <a:r>
              <a:rPr lang="ca-ES" smtClean="0"/>
              <a:t>amb discapacitat</a:t>
            </a:r>
            <a:endParaRPr lang="es-ES" b="1" smtClean="0"/>
          </a:p>
          <a:p>
            <a:r>
              <a:rPr lang="ca-ES" b="1" smtClean="0"/>
              <a:t>Una primera forma d’entendre la discapacitat es basa en considerar les limitacions, dèficits, patologies o insuficiències </a:t>
            </a:r>
            <a:r>
              <a:rPr lang="ca-ES" b="1" i="1" smtClean="0"/>
              <a:t>de certes persones</a:t>
            </a:r>
            <a:r>
              <a:rPr lang="ca-ES" smtClean="0"/>
              <a:t>. Es considera que hi ha característiques individuals que no s’ajusten als paràmetres de funcionalitat, eficiència, salut o validesa considerats òptima o normals. Això situa la persona fora del rang d’allò normal o estàndard, entenent en la majoria dels casos, que aquet rang implica un judici de valor: la persona no arriba al llindar del que es considera acceptable, i per això és minus-vàlid, disminuït o dis-capacitat. </a:t>
            </a:r>
            <a:endParaRPr lang="es-ES" smtClean="0"/>
          </a:p>
          <a:p>
            <a:r>
              <a:rPr lang="ca-ES" smtClean="0"/>
              <a:t>Si adoptem aquesta perspectiva, aproximadament un 9% de la població té alguna discapacitat, un percentatge prou significatiu perquè es tingui en compte a l’hora de posar a disposició de la població espais, activitats i recursos públics, com és el cas del Centre Cultural del Born.</a:t>
            </a:r>
            <a:endParaRPr lang="es-ES" smtClean="0"/>
          </a:p>
          <a:p>
            <a:r>
              <a:rPr lang="ca-ES" b="1" i="1" smtClean="0"/>
              <a:t>Voleu aprofundir una mica?</a:t>
            </a:r>
            <a:endParaRPr lang="es-ES" smtClean="0"/>
          </a:p>
          <a:p>
            <a:r>
              <a:rPr lang="ca-ES" smtClean="0"/>
              <a:t>Sense entrar en grans debats, és força evident que aquest enfocament implica el següent:</a:t>
            </a:r>
            <a:endParaRPr lang="es-ES" smtClean="0"/>
          </a:p>
          <a:p>
            <a:r>
              <a:rPr lang="ca-ES" smtClean="0"/>
              <a:t>És un enfocament marcadament </a:t>
            </a:r>
            <a:r>
              <a:rPr lang="ca-ES" b="1" smtClean="0"/>
              <a:t>individualista</a:t>
            </a:r>
            <a:r>
              <a:rPr lang="ca-ES" smtClean="0"/>
              <a:t>: ja que considera quasi bé </a:t>
            </a:r>
            <a:r>
              <a:rPr lang="ca-ES" b="1" smtClean="0"/>
              <a:t>exclusivament els factors personals i individuals de la discapacitat, i tendeix a situar l’individu com a únic origen, posseïdor i responsable de la discapacitat.</a:t>
            </a:r>
            <a:endParaRPr lang="es-ES" b="1" smtClean="0"/>
          </a:p>
          <a:p>
            <a:r>
              <a:rPr lang="ca-ES" smtClean="0"/>
              <a:t>És un enfocament de caire </a:t>
            </a:r>
            <a:r>
              <a:rPr lang="ca-ES" b="1" smtClean="0"/>
              <a:t>mèdic-rehabilitador</a:t>
            </a:r>
            <a:r>
              <a:rPr lang="ca-ES" smtClean="0"/>
              <a:t>: </a:t>
            </a:r>
            <a:r>
              <a:rPr lang="ca-ES" b="1" smtClean="0"/>
              <a:t>ja que considera limitació tot allò que no assoleix el llindar de lo desitjable, correcte i saludable, i enfoca la discapacitat com un mal funcionament que cal corregir</a:t>
            </a:r>
            <a:r>
              <a:rPr lang="ca-ES" smtClean="0"/>
              <a:t>. Tenint en compte el punt anterior, s’entèn que el que cal corregir és fonamentalment la persona que té la discapacitat.</a:t>
            </a:r>
            <a:endParaRPr lang="es-ES" smtClean="0"/>
          </a:p>
          <a:p>
            <a:r>
              <a:rPr lang="ca-ES" smtClean="0"/>
              <a:t>És un enfocament molt </a:t>
            </a:r>
            <a:r>
              <a:rPr lang="ca-ES" b="1" smtClean="0"/>
              <a:t>estàtic</a:t>
            </a:r>
            <a:r>
              <a:rPr lang="ca-ES" smtClean="0"/>
              <a:t>: com que, des del punt de vista mèdic-rehabilitador que hem vist, la discapacitat és molt sovint quelcom que no es pot “curar” o “solucionar”, acaba per convertir-se en una propietat fixa i definidora de la persona, com un tret identificatiu personal i instransferible. </a:t>
            </a:r>
            <a:endParaRPr lang="es-ES" smtClean="0"/>
          </a:p>
          <a:p>
            <a:r>
              <a:rPr lang="ca-ES" smtClean="0"/>
              <a:t>És un enfocament </a:t>
            </a:r>
            <a:r>
              <a:rPr lang="ca-ES" b="1" smtClean="0"/>
              <a:t>simplista</a:t>
            </a:r>
            <a:r>
              <a:rPr lang="ca-ES" smtClean="0"/>
              <a:t>: l’èxit i el poder d’aquesta perspectiva prové en gran part de que permet una determinació molt estricta i manejable de la discapacitat. </a:t>
            </a:r>
            <a:r>
              <a:rPr lang="ca-ES" b="1" smtClean="0"/>
              <a:t>Com que es basa fonamentalment en criteris de medicalització i normalització aplicats a l’individu, permet reduir la discapacitat a termes classificatoris, numèrics i estadístics. Aquest són molt útils i manejables per a certs fins, però deixen al marge una gran varietat de factors que incideixen en la vida de les persones amb discapacitat. </a:t>
            </a:r>
          </a:p>
          <a:p>
            <a:endParaRPr lang="es-ES" b="1" smtClean="0"/>
          </a:p>
          <a:p>
            <a:r>
              <a:rPr lang="ca-ES" smtClean="0"/>
              <a:t>És un enfocament </a:t>
            </a:r>
            <a:r>
              <a:rPr lang="ca-ES" b="1" smtClean="0"/>
              <a:t>excloent</a:t>
            </a:r>
            <a:r>
              <a:rPr lang="ca-ES" smtClean="0"/>
              <a:t>: ja que es tracta d’un concepte de discapacitat que implica la imposició d’un concepte de normalitat per part d’un grup social majoritari, o, molt sovint, ni tan sols majoritari però sí dominant. Aquells o aquelles que no s’amotllen al concepte de normalitat imperant són bandejats o queden dependents de la integració que els permetin els “normals”. Sigui per mitjà de l’exclusió o per mitjà de l’assistència social, aquest enfocament comporta una desigualtat social i una inferiorització de les persones amb discapacitat.</a:t>
            </a:r>
            <a:endParaRPr lang="es-ES" smtClean="0"/>
          </a:p>
          <a:p>
            <a:endParaRPr lang="es-ES" smtClean="0"/>
          </a:p>
          <a:p>
            <a:r>
              <a:rPr lang="ca-ES" smtClean="0"/>
              <a:t>L’enfocament anterior s’ha presentat de forma simplificada i amb una expressa visió crítica, però no s’ha d’oblidar que, fins i tot dins d’aquesta perspectiva, </a:t>
            </a:r>
            <a:r>
              <a:rPr lang="ca-ES" b="1" smtClean="0"/>
              <a:t>històricament el concepte de discapacitat s’ha transformat molt i el tracte social a les persones amb discapacitat ha avançat notablement. Hi ha un salt abismal entre caracteritzar certes persones com a “subnormals” o tractar-les de “persones amb disminució psíquica”; o entre limitar la subsistència de les persones cegues a les almoines i la beneficència, o integrar-les en el mercat de treball.</a:t>
            </a:r>
            <a:endParaRPr lang="es-ES" b="1" smtClean="0"/>
          </a:p>
          <a:p>
            <a:r>
              <a:rPr lang="ca-ES" smtClean="0"/>
              <a:t>D’altra banda, encara avui aquest enfocament és real i operatiu, i no un simple mite del passat. De fet, la determinació oficial de què és una persona amb discapacitat encara es basa fonamentalment en un enfocament individualista, mèdic-rehabilitador i reduccionista (per exemple, a les persones se’ls assigna un grau percentual de discapacitat). Amb tots els seus beneficis i limitacions, això forma part de la realitat i del món de la discapacitat d’avui dia.</a:t>
            </a:r>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51203" name="Rectangle 2"/>
          <p:cNvSpPr>
            <a:spLocks noGrp="1" noChangeArrowheads="1"/>
          </p:cNvSpPr>
          <p:nvPr>
            <p:ph type="body"/>
          </p:nvPr>
        </p:nvSpPr>
        <p:spPr>
          <a:xfrm>
            <a:off x="685494" y="4342939"/>
            <a:ext cx="5442540" cy="4074874"/>
          </a:xfrm>
          <a:noFill/>
          <a:ln/>
        </p:spPr>
        <p:txBody>
          <a:bodyPr wrap="none" anchor="ctr"/>
          <a:lstStyle/>
          <a:p>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p:sp>
      <p:sp>
        <p:nvSpPr>
          <p:cNvPr id="3" name="2 Marcador de notas"/>
          <p:cNvSpPr>
            <a:spLocks noGrp="1"/>
          </p:cNvSpPr>
          <p:nvPr>
            <p:ph type="body" idx="1"/>
          </p:nvPr>
        </p:nvSpPr>
        <p:spPr/>
        <p:txBody>
          <a:bodyPr>
            <a:normAutofit fontScale="40000" lnSpcReduction="20000"/>
          </a:bodyPr>
          <a:lstStyle/>
          <a:p>
            <a:pPr>
              <a:defRPr/>
            </a:pPr>
            <a:r>
              <a:rPr lang="ca-ES" b="1" dirty="0" smtClean="0"/>
              <a:t>La diversitat funcional</a:t>
            </a:r>
            <a:endParaRPr lang="es-ES" b="1" dirty="0" smtClean="0"/>
          </a:p>
          <a:p>
            <a:pPr>
              <a:defRPr/>
            </a:pPr>
            <a:r>
              <a:rPr lang="ca-ES" dirty="0" smtClean="0"/>
              <a:t>Fruit de molts moviment reivindicatius del propi col·lectiu, avui dia es va estenent una nova manera d’enfocar la discapacitat. És fruit, en certa manera, d’una radicalització de l’enfocament –social, </a:t>
            </a:r>
            <a:r>
              <a:rPr lang="ca-ES" dirty="0" err="1" smtClean="0"/>
              <a:t>positivador</a:t>
            </a:r>
            <a:r>
              <a:rPr lang="ca-ES" dirty="0" smtClean="0"/>
              <a:t>, inclusiu...- que hem vist anteriorment. En efecte, si extraiem les conseqüències últimes d’aquesta perspectiva, arribem al següent: no hi ha una normalitat i una discapacitat (que inclou tot el que queda fora de la normalitat), sinó moltes “normalitats”, tantes com persones i maneres de funcionar i d’interactuar amb l’entorn. Si aquests entorns són adequats, amables, usables i inclusius, no hi haurà persones que no siguin “normals”. Però és clar, no pas perquè totes siguin i funcionin igual, sinó perquè hi haurà un medi (material, social, tecnològic, etc.) adequat per a la diversitat funcional de les persones.</a:t>
            </a:r>
          </a:p>
          <a:p>
            <a:pPr>
              <a:defRPr/>
            </a:pPr>
            <a:endParaRPr lang="es-ES" dirty="0" smtClean="0"/>
          </a:p>
          <a:p>
            <a:pPr>
              <a:defRPr/>
            </a:pPr>
            <a:r>
              <a:rPr lang="ca-ES" b="1" dirty="0" smtClean="0"/>
              <a:t>La diversitat funcional suposa l’eliminació de tot prefix o connotació </a:t>
            </a:r>
            <a:r>
              <a:rPr lang="ca-ES" b="1" dirty="0" err="1" smtClean="0"/>
              <a:t>inferioritzadora</a:t>
            </a:r>
            <a:r>
              <a:rPr lang="ca-ES" b="1" dirty="0" smtClean="0"/>
              <a:t> (</a:t>
            </a:r>
            <a:r>
              <a:rPr lang="ca-ES" b="1" dirty="0" err="1" smtClean="0"/>
              <a:t>dis-</a:t>
            </a:r>
            <a:r>
              <a:rPr lang="ca-ES" b="1" dirty="0" smtClean="0"/>
              <a:t>, </a:t>
            </a:r>
            <a:r>
              <a:rPr lang="ca-ES" b="1" dirty="0" err="1" smtClean="0"/>
              <a:t>minus-</a:t>
            </a:r>
            <a:r>
              <a:rPr lang="ca-ES" b="1" dirty="0" smtClean="0"/>
              <a:t>,...) a l’hora d’entendre la diversitat de persones. No hi ha menors capacitats, sinó habilitats diferents, percepcions de l’entorn diverses, formes de comprensió variades, etc.</a:t>
            </a:r>
            <a:r>
              <a:rPr lang="ca-ES" dirty="0" smtClean="0"/>
              <a:t> L’èxit i la superioritat d’un perfil determinat de la població només es deu a què la societat ha estat configurada per facilitar la vida d’aquest perfil de persones i per privilegiar les seves capacitats en detriment d’altres.</a:t>
            </a:r>
            <a:endParaRPr lang="es-ES" dirty="0" smtClean="0"/>
          </a:p>
          <a:p>
            <a:pPr>
              <a:defRPr/>
            </a:pPr>
            <a:r>
              <a:rPr lang="ca-ES" b="1" dirty="0" smtClean="0"/>
              <a:t>Des de l’enfocament de la diversitat funcional del que es tracta és que la diversitat –pròpia de tota persona, societat i cultura- no es converteixi en discapacitat.</a:t>
            </a:r>
          </a:p>
          <a:p>
            <a:pPr>
              <a:defRPr/>
            </a:pPr>
            <a:endParaRPr lang="ca-ES" dirty="0" smtClean="0"/>
          </a:p>
          <a:p>
            <a:pPr>
              <a:defRPr/>
            </a:pPr>
            <a:r>
              <a:rPr lang="ca-ES" dirty="0" smtClean="0"/>
              <a:t>Una altra conseqüència de la perspectiva de la diversitat funcional és que deixa de considerar el col·lectiu de persones amb discapacitat com un grup concret i separat de la resta de població. Com que es parla de diversitat de maneres de funcionar, de moure’s, de comprendre, en definitiva, de ser, les persones amb discapacitat queden englobades en el conjunt de la població i equiparades amb tota la resta de factors de diversitat: origen, condició social, gènere, cultura, etc.</a:t>
            </a:r>
            <a:endParaRPr lang="es-ES" dirty="0" smtClean="0"/>
          </a:p>
          <a:p>
            <a:pPr>
              <a:defRPr/>
            </a:pPr>
            <a:r>
              <a:rPr lang="ca-ES" dirty="0" smtClean="0"/>
              <a:t> </a:t>
            </a:r>
            <a:endParaRPr lang="es-ES" dirty="0" smtClean="0"/>
          </a:p>
          <a:p>
            <a:pPr>
              <a:defRPr/>
            </a:pPr>
            <a:r>
              <a:rPr lang="ca-ES" dirty="0" smtClean="0"/>
              <a:t> </a:t>
            </a:r>
            <a:r>
              <a:rPr lang="ca-ES" b="1" i="1" dirty="0" smtClean="0"/>
              <a:t>Atenció!</a:t>
            </a:r>
            <a:endParaRPr lang="es-ES" dirty="0" smtClean="0"/>
          </a:p>
          <a:p>
            <a:pPr>
              <a:defRPr/>
            </a:pPr>
            <a:r>
              <a:rPr lang="ca-ES" dirty="0" smtClean="0"/>
              <a:t>Com ens hem de referir, doncs, a les persones que pateixen alguna discapacitat?</a:t>
            </a:r>
            <a:endParaRPr lang="es-ES" dirty="0" smtClean="0"/>
          </a:p>
          <a:p>
            <a:pPr>
              <a:defRPr/>
            </a:pPr>
            <a:r>
              <a:rPr lang="ca-ES" dirty="0" smtClean="0"/>
              <a:t>Us animem a fer servir el concepte diversitat funcional, per ser el més inclusiu i avançat. Però té dos inconvenients: encara no està prou estès i a vegades necessitem referir-nos específicament al col·lectiu de persones amb discapacitat (i no genèricament a la diversitat). En aquests casos, el més recomanable és la mateixa designació “Persones amb discapacitat”. Procureu sempre posar l’”amb” (i no dir “discapacitades”), i eviteu les formes “disminució” i “minusvalidesa”.</a:t>
            </a:r>
            <a:endParaRPr lang="es-ES" dirty="0" smtClean="0"/>
          </a:p>
          <a:p>
            <a:pPr>
              <a:defRPr/>
            </a:pPr>
            <a:r>
              <a:rPr lang="es-ES" dirty="0" smtClean="0"/>
              <a:t/>
            </a:r>
            <a:br>
              <a:rPr lang="es-ES" dirty="0" smtClean="0"/>
            </a:br>
            <a:r>
              <a:rPr lang="ca-ES" b="1" dirty="0" smtClean="0"/>
              <a:t>L’accessibilitat</a:t>
            </a:r>
            <a:endParaRPr lang="es-ES" b="1" dirty="0" smtClean="0"/>
          </a:p>
          <a:p>
            <a:pPr>
              <a:defRPr/>
            </a:pPr>
            <a:r>
              <a:rPr lang="ca-ES" b="1" dirty="0" smtClean="0"/>
              <a:t>L’accessibilitat no és res més que la capacitat que tenen les coses de ser utilitzades amb facilitat, comoditat i igualtat de condicions per totes les persones</a:t>
            </a:r>
            <a:r>
              <a:rPr lang="ca-ES" dirty="0" smtClean="0"/>
              <a:t>.</a:t>
            </a:r>
          </a:p>
          <a:p>
            <a:pPr>
              <a:defRPr/>
            </a:pPr>
            <a:r>
              <a:rPr lang="ca-ES" dirty="0" smtClean="0"/>
              <a:t> </a:t>
            </a:r>
            <a:endParaRPr lang="es-ES" dirty="0" smtClean="0"/>
          </a:p>
          <a:p>
            <a:pPr>
              <a:defRPr/>
            </a:pPr>
            <a:r>
              <a:rPr lang="ca-ES" dirty="0" smtClean="0"/>
              <a:t>És un concepte que va necessàriament lligat al segon enfocament de la discapacitat que hem vist. En efecte, no es tracta de rehabilitar o corregir les persones, sinó de</a:t>
            </a:r>
            <a:r>
              <a:rPr lang="ca-ES" b="1" dirty="0" smtClean="0"/>
              <a:t> modificar els espais, els objectes, les activitats, per tal que les puguin usar i participar-hi el màxim nombre possible de persones.</a:t>
            </a:r>
            <a:endParaRPr lang="es-ES" dirty="0" smtClean="0"/>
          </a:p>
          <a:p>
            <a:pPr>
              <a:defRPr/>
            </a:pPr>
            <a:r>
              <a:rPr lang="ca-ES" dirty="0" smtClean="0"/>
              <a:t>Un concepte important lligat a l’accessibilitat és el de </a:t>
            </a:r>
            <a:r>
              <a:rPr lang="ca-ES" i="1" dirty="0" smtClean="0"/>
              <a:t>barrera d’accessibilitat</a:t>
            </a:r>
            <a:r>
              <a:rPr lang="ca-ES" dirty="0" smtClean="0"/>
              <a:t>. </a:t>
            </a:r>
            <a:r>
              <a:rPr lang="ca-ES" b="1" dirty="0" smtClean="0"/>
              <a:t>Una barrera d’accessibilitat és tot allò que dificulta o impedeix la interacció amb un element de l’entorn</a:t>
            </a:r>
            <a:r>
              <a:rPr lang="ca-ES" dirty="0" smtClean="0"/>
              <a:t> (accedir i moure’s per un espai, usar i manejar un objecte, comunicar-se i expressar les pròpies idees, participar en una activitat, etc.).</a:t>
            </a:r>
            <a:endParaRPr lang="es-ES" dirty="0" smtClean="0"/>
          </a:p>
          <a:p>
            <a:pPr>
              <a:defRPr/>
            </a:pPr>
            <a:r>
              <a:rPr lang="ca-ES" dirty="0" smtClean="0"/>
              <a:t>En funció de quina sigui la barrera, parlem de:</a:t>
            </a:r>
            <a:endParaRPr lang="es-ES" dirty="0" smtClean="0"/>
          </a:p>
          <a:p>
            <a:pPr>
              <a:defRPr/>
            </a:pPr>
            <a:r>
              <a:rPr lang="ca-ES" b="1" dirty="0" smtClean="0"/>
              <a:t>Barreres físiques</a:t>
            </a:r>
            <a:r>
              <a:rPr lang="ca-ES" dirty="0" smtClean="0"/>
              <a:t>: quan hi ha algun element de l’entorn físic (arquitectura, mobiliari, objectes, instruments) que no és accessible.</a:t>
            </a:r>
            <a:endParaRPr lang="es-ES" dirty="0" smtClean="0"/>
          </a:p>
          <a:p>
            <a:pPr>
              <a:defRPr/>
            </a:pPr>
            <a:r>
              <a:rPr lang="ca-ES" b="1" dirty="0" smtClean="0"/>
              <a:t>Barreres comunicatives</a:t>
            </a:r>
            <a:r>
              <a:rPr lang="ca-ES" dirty="0" smtClean="0"/>
              <a:t>: quan hi ha algun obstacle en la comunicació; per exemple, si utilitzem el medi oral amb una persona amb discapacitat auditiva o l’escriptura visual amb una persona cega.</a:t>
            </a:r>
            <a:endParaRPr lang="es-ES" dirty="0" smtClean="0"/>
          </a:p>
          <a:p>
            <a:pPr>
              <a:defRPr/>
            </a:pPr>
            <a:r>
              <a:rPr lang="ca-ES" b="1" dirty="0" smtClean="0"/>
              <a:t>Barreres cognitives</a:t>
            </a:r>
            <a:r>
              <a:rPr lang="ca-ES" dirty="0" smtClean="0"/>
              <a:t>: quan hi ha alguna característica que dificulta la comprensió d’una informació, una imatge, un text, etc. Un exemple </a:t>
            </a:r>
            <a:r>
              <a:rPr lang="ca-ES" dirty="0" err="1" smtClean="0"/>
              <a:t>il·lustrativament</a:t>
            </a:r>
            <a:r>
              <a:rPr lang="ca-ES" dirty="0" smtClean="0"/>
              <a:t> divertit de barrera cognitiva és la famosa escena dels Germans Marx en què llegeixen un contracte (ja sabeu, allò de “la part primera de la primera part contractant, serà...”).</a:t>
            </a:r>
            <a:endParaRPr lang="es-ES" dirty="0" smtClean="0"/>
          </a:p>
          <a:p>
            <a:pPr>
              <a:defRPr/>
            </a:pPr>
            <a:r>
              <a:rPr lang="ca-ES" dirty="0" smtClean="0"/>
              <a:t>Mesures d’accessibilitat poden ser moltes i diverses; insistim: qualsevulla que millori un entorn per fer-lo més accessible. Poden ser mesures arquitectòniques (posar una rampa o un ascensor, eixamplar el pas d’una porta), físiques (posar el mirall del lavabo a l’alçada d’una cadira de rodes, posar un teclat d’ordinador que es pugui usar fàcilment amb una sola mà), comunicatives (subtitular una pel·lícula, transcriure a </a:t>
            </a:r>
            <a:r>
              <a:rPr lang="ca-ES" dirty="0" err="1" smtClean="0"/>
              <a:t>braille</a:t>
            </a:r>
            <a:r>
              <a:rPr lang="ca-ES" dirty="0" smtClean="0"/>
              <a:t> un text), cognitives (complementar amb esquemes didàctics una explicació, transcriure un text a “Lectura Fàcil”), etc. </a:t>
            </a:r>
            <a:endParaRPr lang="es-ES" dirty="0" smtClean="0"/>
          </a:p>
          <a:p>
            <a:pPr>
              <a:defRPr/>
            </a:pPr>
            <a:r>
              <a:rPr lang="ca-ES" b="1" i="1" dirty="0" smtClean="0"/>
              <a:t>Atenció!</a:t>
            </a:r>
            <a:endParaRPr lang="es-ES" dirty="0" smtClean="0"/>
          </a:p>
          <a:p>
            <a:pPr>
              <a:defRPr/>
            </a:pPr>
            <a:r>
              <a:rPr lang="ca-ES" dirty="0" smtClean="0"/>
              <a:t>El personal d’atenció al públic d’un museu forma part de les mesures d’accessibilitat si està ben format i disposat per a la correcta atenció de les persones amb discapacitat.</a:t>
            </a:r>
            <a:endParaRPr lang="es-ES" dirty="0" smtClean="0"/>
          </a:p>
          <a:p>
            <a:pPr>
              <a:defRPr/>
            </a:pPr>
            <a:r>
              <a:rPr lang="ca-ES" b="1" i="1" dirty="0" smtClean="0"/>
              <a:t>Voleu aprofundir una mica?</a:t>
            </a:r>
            <a:endParaRPr lang="es-ES" dirty="0" smtClean="0"/>
          </a:p>
          <a:p>
            <a:pPr>
              <a:defRPr/>
            </a:pPr>
            <a:r>
              <a:rPr lang="ca-ES" dirty="0" smtClean="0"/>
              <a:t>Entenem que l’accessibilitat s’ha d’implementar segons els següents criteris:</a:t>
            </a:r>
            <a:endParaRPr lang="es-ES" dirty="0" smtClean="0"/>
          </a:p>
          <a:p>
            <a:pPr>
              <a:defRPr/>
            </a:pPr>
            <a:r>
              <a:rPr lang="ca-ES" b="1" dirty="0" smtClean="0"/>
              <a:t>Igualtat d’oportunitats:</a:t>
            </a:r>
            <a:r>
              <a:rPr lang="ca-ES" dirty="0" smtClean="0"/>
              <a:t> no es tracta de privilegiar ningú ni cap col·lectius, ni tampoc d’obligar ningú a res; simplement es tracta garantir que tothom tingui les mateixes oportunitats de participar.</a:t>
            </a:r>
            <a:endParaRPr lang="es-ES" dirty="0" smtClean="0"/>
          </a:p>
          <a:p>
            <a:pPr>
              <a:defRPr/>
            </a:pPr>
            <a:r>
              <a:rPr lang="ca-ES" b="1" dirty="0" smtClean="0"/>
              <a:t>Normalització:</a:t>
            </a:r>
            <a:r>
              <a:rPr lang="ca-ES" dirty="0" smtClean="0"/>
              <a:t> es tracta de fer accessibles els mateixos espais, les mateixes coses, les mateixes activitats, que s’ofereixen a la resta de la població. L’accessibilitat pot requerir mesures i suports específics per les persones amb discapacitat, però evitant sempre crear espais, circuits i activitats segregades.</a:t>
            </a:r>
            <a:endParaRPr lang="es-ES" dirty="0" smtClean="0"/>
          </a:p>
          <a:p>
            <a:pPr>
              <a:defRPr/>
            </a:pPr>
            <a:r>
              <a:rPr lang="ca-ES" b="1" dirty="0" smtClean="0"/>
              <a:t>Disseny per a tothom:</a:t>
            </a:r>
            <a:r>
              <a:rPr lang="ca-ES" dirty="0" smtClean="0"/>
              <a:t> per acomplir el criteri de la normalització res millor que concebre i dissenyar de bon principi les coses perquè les pugui usar un ventall molt ampli de persones. Així s’eviten adaptacions i correccions posteriors, més costoses i no sempre prou normalitzades.</a:t>
            </a:r>
            <a:endParaRPr lang="es-ES" dirty="0" smtClean="0"/>
          </a:p>
          <a:p>
            <a:pPr>
              <a:defRPr/>
            </a:pPr>
            <a:r>
              <a:rPr lang="ca-ES" b="1" dirty="0" smtClean="0"/>
              <a:t>Capacitació:</a:t>
            </a:r>
            <a:r>
              <a:rPr lang="ca-ES" dirty="0" smtClean="0"/>
              <a:t> partir sempre de la premissa que les persones amb discapacitat poden i volen fer el mateix que tota la resta.</a:t>
            </a:r>
            <a:endParaRPr lang="es-ES" dirty="0" smtClean="0"/>
          </a:p>
          <a:p>
            <a:pPr>
              <a:defRPr/>
            </a:pPr>
            <a:r>
              <a:rPr lang="ca-ES" b="1" dirty="0" smtClean="0"/>
              <a:t>Continuïtat:</a:t>
            </a:r>
            <a:r>
              <a:rPr lang="ca-ES" dirty="0" smtClean="0"/>
              <a:t> en dos sentits clau: 1) que les mesures d’accessibilitat formin un tot, una cadena contínua, sense interrupcions ni buits. Serveix de poc fer un museu </a:t>
            </a:r>
            <a:r>
              <a:rPr lang="ca-ES" dirty="0" err="1" smtClean="0"/>
              <a:t>super-accessible</a:t>
            </a:r>
            <a:r>
              <a:rPr lang="ca-ES" dirty="0" smtClean="0"/>
              <a:t> si per arribar-hi cal enfrontar-se amb obstacles insalvables d’accessibilitat. 2) que les mesures d’accessibilitat tinguin un seguiment, un manteniment i una actualització, perquè qualsevol cosa pot deixar de ser accessible amb el temps, l’oblit, la modificació d’altres elements del voltant, l’aparició de noves necessitats, etc.</a:t>
            </a:r>
            <a:endParaRPr lang="es-ES" dirty="0" smtClean="0"/>
          </a:p>
          <a:p>
            <a:pPr>
              <a:defRPr/>
            </a:pPr>
            <a:r>
              <a:rPr lang="ca-ES" dirty="0" smtClean="0"/>
              <a:t> </a:t>
            </a:r>
            <a:endParaRPr lang="es-ES" dirty="0" smtClean="0"/>
          </a:p>
          <a:p>
            <a:pPr>
              <a:defRPr/>
            </a:pPr>
            <a:r>
              <a:rPr lang="es-ES" dirty="0" smtClean="0"/>
              <a:t/>
            </a:r>
            <a:br>
              <a:rPr lang="es-ES" dirty="0" smtClean="0"/>
            </a:br>
            <a:r>
              <a:rPr lang="es-ES" dirty="0" smtClean="0"/>
              <a:t/>
            </a:r>
            <a:br>
              <a:rPr lang="es-ES" dirty="0" smtClean="0"/>
            </a:br>
            <a:endParaRPr lang="es-ES" dirty="0" smtClean="0"/>
          </a:p>
          <a:p>
            <a:pPr>
              <a:defRPr/>
            </a:pPr>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0" y="-15993134"/>
            <a:ext cx="1534" cy="33357799"/>
          </a:xfrm>
          <a:prstGeom prst="rect">
            <a:avLst/>
          </a:prstGeom>
          <a:solidFill>
            <a:srgbClr val="FFFFFF"/>
          </a:solidFill>
          <a:ln w="9360">
            <a:solidFill>
              <a:srgbClr val="000000"/>
            </a:solidFill>
            <a:miter lim="800000"/>
            <a:headEnd/>
            <a:tailEnd/>
          </a:ln>
        </p:spPr>
        <p:txBody>
          <a:bodyPr wrap="none" lIns="88494" tIns="44247" rIns="88494" bIns="44247" anchor="ctr"/>
          <a:lstStyle/>
          <a:p>
            <a:endParaRPr lang="es-ES"/>
          </a:p>
        </p:txBody>
      </p:sp>
      <p:sp>
        <p:nvSpPr>
          <p:cNvPr id="53251" name="Rectangle 2"/>
          <p:cNvSpPr>
            <a:spLocks noGrp="1" noChangeArrowheads="1"/>
          </p:cNvSpPr>
          <p:nvPr>
            <p:ph type="body"/>
          </p:nvPr>
        </p:nvSpPr>
        <p:spPr>
          <a:xfrm>
            <a:off x="685494" y="4342939"/>
            <a:ext cx="5442540" cy="4074874"/>
          </a:xfrm>
          <a:noFill/>
          <a:ln/>
        </p:spPr>
        <p:txBody>
          <a:bodyPr wrap="none" anchor="ctr"/>
          <a:lstStyle/>
          <a:p>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06400" y="-973138"/>
            <a:ext cx="8235950" cy="2332038"/>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885950"/>
            <a:ext cx="3990975" cy="43703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00575" y="1885950"/>
            <a:ext cx="3990975" cy="210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00575" y="4146550"/>
            <a:ext cx="3990975" cy="21097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3"/>
          <p:cNvSpPr>
            <a:spLocks noGrp="1" noChangeArrowheads="1"/>
          </p:cNvSpPr>
          <p:nvPr>
            <p:ph type="dt" idx="10"/>
          </p:nvPr>
        </p:nvSpPr>
        <p:spPr>
          <a:ln/>
        </p:spPr>
        <p:txBody>
          <a:bodyPr/>
          <a:lstStyle>
            <a:lvl1pPr>
              <a:defRPr/>
            </a:lvl1pPr>
          </a:lstStyle>
          <a:p>
            <a:pPr>
              <a:defRPr/>
            </a:pPr>
            <a:endParaRPr lang="ca-ES"/>
          </a:p>
        </p:txBody>
      </p:sp>
      <p:sp>
        <p:nvSpPr>
          <p:cNvPr id="7" name="Rectangle 4"/>
          <p:cNvSpPr>
            <a:spLocks noGrp="1" noChangeArrowheads="1"/>
          </p:cNvSpPr>
          <p:nvPr>
            <p:ph type="ftr" idx="11"/>
          </p:nvPr>
        </p:nvSpPr>
        <p:spPr>
          <a:ln/>
        </p:spPr>
        <p:txBody>
          <a:bodyPr/>
          <a:lstStyle>
            <a:lvl1pPr>
              <a:defRPr/>
            </a:lvl1pPr>
          </a:lstStyle>
          <a:p>
            <a:pPr>
              <a:defRPr/>
            </a:pPr>
            <a:endParaRPr lang="ca-ES"/>
          </a:p>
        </p:txBody>
      </p:sp>
      <p:sp>
        <p:nvSpPr>
          <p:cNvPr id="8" name="Rectangle 5"/>
          <p:cNvSpPr>
            <a:spLocks noGrp="1" noChangeArrowheads="1"/>
          </p:cNvSpPr>
          <p:nvPr>
            <p:ph type="sldNum" idx="12"/>
          </p:nvPr>
        </p:nvSpPr>
        <p:spPr>
          <a:ln/>
        </p:spPr>
        <p:txBody>
          <a:bodyPr/>
          <a:lstStyle>
            <a:lvl1pPr>
              <a:defRPr/>
            </a:lvl1pPr>
          </a:lstStyle>
          <a:p>
            <a:pPr>
              <a:defRPr/>
            </a:pPr>
            <a:fld id="{219E702F-B1C7-4778-9390-F010ADBC8761}" type="slidenum">
              <a:rPr lang="ca-ES"/>
              <a:pPr>
                <a:defRPr/>
              </a:pPr>
              <a:t>‹Nr.›</a:t>
            </a:fld>
            <a:endParaRPr lang="ca-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06400" y="-973138"/>
            <a:ext cx="8235950" cy="2332038"/>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885950"/>
            <a:ext cx="3990975" cy="43703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00575" y="1885950"/>
            <a:ext cx="3990975" cy="43703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endParaRPr lang="ca-ES"/>
          </a:p>
        </p:txBody>
      </p:sp>
      <p:sp>
        <p:nvSpPr>
          <p:cNvPr id="6" name="Rectangle 4"/>
          <p:cNvSpPr>
            <a:spLocks noGrp="1" noChangeArrowheads="1"/>
          </p:cNvSpPr>
          <p:nvPr>
            <p:ph type="ftr" idx="11"/>
          </p:nvPr>
        </p:nvSpPr>
        <p:spPr>
          <a:ln/>
        </p:spPr>
        <p:txBody>
          <a:bodyPr/>
          <a:lstStyle>
            <a:lvl1pPr>
              <a:defRPr/>
            </a:lvl1pPr>
          </a:lstStyle>
          <a:p>
            <a:pPr>
              <a:defRPr/>
            </a:pPr>
            <a:endParaRPr lang="ca-ES"/>
          </a:p>
        </p:txBody>
      </p:sp>
      <p:sp>
        <p:nvSpPr>
          <p:cNvPr id="7" name="Rectangle 5"/>
          <p:cNvSpPr>
            <a:spLocks noGrp="1" noChangeArrowheads="1"/>
          </p:cNvSpPr>
          <p:nvPr>
            <p:ph type="sldNum" idx="12"/>
          </p:nvPr>
        </p:nvSpPr>
        <p:spPr>
          <a:ln/>
        </p:spPr>
        <p:txBody>
          <a:bodyPr/>
          <a:lstStyle>
            <a:lvl1pPr>
              <a:defRPr/>
            </a:lvl1pPr>
          </a:lstStyle>
          <a:p>
            <a:pPr>
              <a:defRPr/>
            </a:pPr>
            <a:fld id="{7E600BF8-AF36-4AAE-BE24-64C40E2AAB85}" type="slidenum">
              <a:rPr lang="ca-ES"/>
              <a:pPr>
                <a:defRPr/>
              </a:pPr>
              <a:t>‹Nr.›</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545682-774C-451D-B2AC-858E8013BF4A}" type="datetimeFigureOut">
              <a:rPr lang="es-ES" smtClean="0"/>
              <a:pPr/>
              <a:t>15/12/16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5053A12-F81E-4551-B955-8285002A0631}"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45682-774C-451D-B2AC-858E8013BF4A}" type="datetimeFigureOut">
              <a:rPr lang="es-ES" smtClean="0"/>
              <a:pPr/>
              <a:t>15/12/16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53A12-F81E-4551-B955-8285002A0631}" type="slidenum">
              <a:rPr lang="es-ES" smtClean="0"/>
              <a:pPr/>
              <a:t>‹Nr.›</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8.emf"/><Relationship Id="rId6" Type="http://schemas.openxmlformats.org/officeDocument/2006/relationships/oleObject" Target="../embeddings/oleObject2.bin"/><Relationship Id="rId7"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3.bin"/><Relationship Id="rId5" Type="http://schemas.openxmlformats.org/officeDocument/2006/relationships/image" Target="../media/image1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25602"/>
          </a:xfrm>
        </p:spPr>
        <p:txBody>
          <a:bodyPr>
            <a:normAutofit fontScale="90000"/>
          </a:bodyPr>
          <a:lstStyle/>
          <a:p>
            <a:pPr algn="l"/>
            <a:r>
              <a:rPr lang="ca-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r>
            <a:br>
              <a:rPr lang="ca-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br>
            <a:r>
              <a:rPr lang="ca-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r>
            <a:br>
              <a:rPr lang="ca-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br>
            <a:r>
              <a:rPr lang="ca-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r>
              <a:rPr lang="ca-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Diversitat  i </a:t>
            </a:r>
            <a:r>
              <a:rPr lang="ca-E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accesibilitat</a:t>
            </a:r>
            <a:r>
              <a:rPr lang="ca-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r>
            <a:br>
              <a:rPr lang="ca-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br>
            <a:r>
              <a:rPr lang="ca-E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r>
            <a:br>
              <a:rPr lang="ca-E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br>
            <a:r>
              <a:rPr lang="es-ES" dirty="0" smtClean="0"/>
              <a:t/>
            </a:r>
            <a:br>
              <a:rPr lang="es-ES" dirty="0" smtClean="0"/>
            </a:br>
            <a:endParaRPr lang="es-ES" dirty="0"/>
          </a:p>
        </p:txBody>
      </p:sp>
      <p:pic>
        <p:nvPicPr>
          <p:cNvPr id="4" name="3 Marcador de contenido" descr="2016-04-09 11.44.24.jpg"/>
          <p:cNvPicPr>
            <a:picLocks noGrp="1" noChangeAspect="1"/>
          </p:cNvPicPr>
          <p:nvPr>
            <p:ph idx="1"/>
          </p:nvPr>
        </p:nvPicPr>
        <p:blipFill>
          <a:blip r:embed="rId2" cstate="print"/>
          <a:srcRect/>
          <a:stretch>
            <a:fillRect/>
          </a:stretch>
        </p:blipFill>
        <p:spPr>
          <a:xfrm>
            <a:off x="1928795" y="2714620"/>
            <a:ext cx="5143535" cy="3735079"/>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0" y="500042"/>
            <a:ext cx="8686800" cy="5626121"/>
          </a:xfrm>
        </p:spPr>
        <p:txBody>
          <a:bodyPr>
            <a:normAutofit/>
          </a:bodyPr>
          <a:lstStyle/>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latin typeface="Arial" charset="0"/>
            </a:endParaRPr>
          </a:p>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Diversitat Funcional</a:t>
            </a:r>
          </a:p>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latin typeface="Arial" charset="0"/>
            </a:endParaRPr>
          </a:p>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latin typeface="Arial" charset="0"/>
            </a:endParaRP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Habilitats diferents </a:t>
            </a: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Percepcions de l’entorn diverses </a:t>
            </a: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Formes de comprensió variades</a:t>
            </a:r>
            <a:endParaRPr lang="es-ES" sz="4000" b="1" dirty="0" smtClean="0">
              <a:solidFill>
                <a:schemeClr val="tx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500034" y="1357298"/>
            <a:ext cx="8148638" cy="4373563"/>
          </a:xfrm>
        </p:spPr>
        <p:txBody>
          <a:bodyPr/>
          <a:lstStyle/>
          <a:p>
            <a:pPr marL="301625" indent="-298450">
              <a:lnSpc>
                <a:spcPct val="86000"/>
              </a:lnSpc>
              <a:buClrTx/>
              <a:buFontTx/>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dirty="0" smtClean="0"/>
          </a:p>
          <a:p>
            <a:pPr marL="301625" indent="-298450" algn="ctr">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L’accessibilitat Universal</a:t>
            </a:r>
          </a:p>
          <a:p>
            <a:pPr marL="301625" indent="-298450" algn="ctr">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Disseny per a tothom</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Imagen 1" descr="Playa.jpg"/>
          <p:cNvPicPr>
            <a:picLocks noGrp="1" noChangeAspect="1"/>
          </p:cNvPicPr>
          <p:nvPr>
            <p:ph idx="1"/>
          </p:nvPr>
        </p:nvPicPr>
        <p:blipFill>
          <a:blip r:embed="rId3"/>
          <a:srcRect/>
          <a:stretch>
            <a:fillRect/>
          </a:stretch>
        </p:blipFill>
        <p:spPr bwMode="auto">
          <a:xfrm>
            <a:off x="2309018" y="1600200"/>
            <a:ext cx="4525963"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srcRect/>
          <a:stretch>
            <a:fillRect/>
          </a:stretch>
        </p:blipFill>
        <p:spPr bwMode="auto">
          <a:xfrm>
            <a:off x="395288" y="1916113"/>
            <a:ext cx="8218487" cy="3883025"/>
          </a:xfrm>
          <a:prstGeom prst="rect">
            <a:avLst/>
          </a:prstGeom>
          <a:noFill/>
          <a:ln w="9525">
            <a:noFill/>
            <a:miter lim="800000"/>
            <a:headEnd/>
            <a:tailEnd/>
          </a:ln>
        </p:spPr>
      </p:pic>
      <p:sp>
        <p:nvSpPr>
          <p:cNvPr id="5123" name="CuadroTexto 4"/>
          <p:cNvSpPr txBox="1">
            <a:spLocks noChangeArrowheads="1"/>
          </p:cNvSpPr>
          <p:nvPr/>
        </p:nvSpPr>
        <p:spPr bwMode="auto">
          <a:xfrm>
            <a:off x="357158" y="1000108"/>
            <a:ext cx="2793329" cy="707886"/>
          </a:xfrm>
          <a:prstGeom prst="rect">
            <a:avLst/>
          </a:prstGeom>
          <a:noFill/>
          <a:ln w="9525">
            <a:noFill/>
            <a:miter lim="800000"/>
            <a:headEnd/>
            <a:tailEnd/>
          </a:ln>
        </p:spPr>
        <p:txBody>
          <a:bodyPr wrap="none">
            <a:spAutoFit/>
          </a:bodyPr>
          <a:lstStyle/>
          <a:p>
            <a:pPr eaLnBrk="1" hangingPunct="1"/>
            <a:r>
              <a:rPr lang="es-ES" altLang="es-ES" sz="4000" b="1" dirty="0" err="1" smtClean="0">
                <a:latin typeface="MS Reference Sans Serif" pitchFamily="34" charset="0"/>
              </a:rPr>
              <a:t>Integració</a:t>
            </a:r>
            <a:endParaRPr lang="es-ES" altLang="es-ES" sz="4000" b="1" dirty="0">
              <a:latin typeface="MS Reference Sans Serif"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Grp="1" noChangeAspect="1" noChangeArrowheads="1"/>
          </p:cNvPicPr>
          <p:nvPr>
            <p:ph type="subTitle" idx="1"/>
          </p:nvPr>
        </p:nvPicPr>
        <p:blipFill>
          <a:blip r:embed="rId3"/>
          <a:srcRect/>
          <a:stretch>
            <a:fillRect/>
          </a:stretch>
        </p:blipFill>
        <p:spPr>
          <a:xfrm>
            <a:off x="611188" y="1484313"/>
            <a:ext cx="8064500" cy="4681537"/>
          </a:xfrm>
          <a:noFill/>
        </p:spPr>
      </p:pic>
      <p:sp>
        <p:nvSpPr>
          <p:cNvPr id="6147" name="CuadroTexto 2"/>
          <p:cNvSpPr txBox="1">
            <a:spLocks noChangeArrowheads="1"/>
          </p:cNvSpPr>
          <p:nvPr/>
        </p:nvSpPr>
        <p:spPr bwMode="auto">
          <a:xfrm>
            <a:off x="623888" y="692150"/>
            <a:ext cx="3519484" cy="708025"/>
          </a:xfrm>
          <a:prstGeom prst="rect">
            <a:avLst/>
          </a:prstGeom>
          <a:noFill/>
          <a:ln w="9525">
            <a:noFill/>
            <a:miter lim="800000"/>
            <a:headEnd/>
            <a:tailEnd/>
          </a:ln>
        </p:spPr>
        <p:txBody>
          <a:bodyPr wrap="square">
            <a:spAutoFit/>
          </a:bodyPr>
          <a:lstStyle/>
          <a:p>
            <a:pPr eaLnBrk="1" hangingPunct="1"/>
            <a:r>
              <a:rPr lang="es-ES" altLang="es-ES" sz="4000" b="1" dirty="0" err="1" smtClean="0">
                <a:latin typeface="MS Reference Sans Serif" pitchFamily="34" charset="0"/>
              </a:rPr>
              <a:t>Inclusió</a:t>
            </a:r>
            <a:endParaRPr lang="es-ES" altLang="es-ES" sz="4000" b="1" dirty="0">
              <a:latin typeface="MS Reference Sans Serif"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contenido"/>
          <p:cNvSpPr>
            <a:spLocks noGrp="1"/>
          </p:cNvSpPr>
          <p:nvPr>
            <p:ph idx="1"/>
          </p:nvPr>
        </p:nvSpPr>
        <p:spPr>
          <a:xfrm>
            <a:off x="357158" y="1428736"/>
            <a:ext cx="8134350" cy="4370387"/>
          </a:xfrm>
        </p:spPr>
        <p:txBody>
          <a:bodyPr/>
          <a:lstStyle/>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Barreres d’accessibilitat</a:t>
            </a:r>
          </a:p>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latin typeface="Arial" charset="0"/>
            </a:endParaRPr>
          </a:p>
          <a:p>
            <a:pPr marL="1101725" lvl="2"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Físiques </a:t>
            </a:r>
          </a:p>
          <a:p>
            <a:pPr marL="1101725" lvl="2"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Comunicatives </a:t>
            </a:r>
          </a:p>
          <a:p>
            <a:pPr marL="1101725" lvl="2"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Cognitives </a:t>
            </a:r>
          </a:p>
          <a:p>
            <a:pPr marL="1101725" lvl="2"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actitudinals</a:t>
            </a: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es-ES" sz="4400" b="1" dirty="0" smtClean="0">
              <a:solidFill>
                <a:srgbClr val="3333CC"/>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4294967295"/>
          </p:nvPr>
        </p:nvSpPr>
        <p:spPr>
          <a:xfrm>
            <a:off x="428596" y="0"/>
            <a:ext cx="8715404" cy="5851509"/>
          </a:xfrm>
        </p:spPr>
        <p:txBody>
          <a:bodyPr/>
          <a:lstStyle/>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en-GB" dirty="0" smtClean="0">
              <a:solidFill>
                <a:schemeClr val="tx2"/>
              </a:solidFill>
              <a:latin typeface="Arial" charset="0"/>
            </a:endParaRPr>
          </a:p>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r>
              <a:rPr lang="en-GB" dirty="0" err="1" smtClean="0">
                <a:solidFill>
                  <a:schemeClr val="tx2"/>
                </a:solidFill>
                <a:latin typeface="Arial" charset="0"/>
              </a:rPr>
              <a:t>Persones</a:t>
            </a:r>
            <a:r>
              <a:rPr lang="en-GB" dirty="0" smtClean="0">
                <a:solidFill>
                  <a:schemeClr val="tx2"/>
                </a:solidFill>
                <a:latin typeface="Arial" charset="0"/>
              </a:rPr>
              <a:t> </a:t>
            </a:r>
            <a:r>
              <a:rPr lang="en-GB" dirty="0" err="1" smtClean="0">
                <a:solidFill>
                  <a:schemeClr val="tx2"/>
                </a:solidFill>
                <a:latin typeface="Arial" charset="0"/>
              </a:rPr>
              <a:t>amb</a:t>
            </a:r>
            <a:r>
              <a:rPr lang="en-GB" dirty="0" smtClean="0">
                <a:solidFill>
                  <a:schemeClr val="tx2"/>
                </a:solidFill>
                <a:latin typeface="Arial" charset="0"/>
              </a:rPr>
              <a:t> </a:t>
            </a:r>
            <a:r>
              <a:rPr lang="en-GB" dirty="0" err="1" smtClean="0">
                <a:solidFill>
                  <a:schemeClr val="tx2"/>
                </a:solidFill>
                <a:latin typeface="Arial" charset="0"/>
              </a:rPr>
              <a:t>discapacitat</a:t>
            </a:r>
            <a:r>
              <a:rPr lang="en-GB" dirty="0" smtClean="0">
                <a:solidFill>
                  <a:schemeClr val="tx2"/>
                </a:solidFill>
                <a:latin typeface="Arial" charset="0"/>
              </a:rPr>
              <a:t> a </a:t>
            </a:r>
            <a:r>
              <a:rPr lang="en-GB" b="1" dirty="0" err="1" smtClean="0">
                <a:solidFill>
                  <a:schemeClr val="tx2"/>
                </a:solidFill>
                <a:latin typeface="Arial" charset="0"/>
              </a:rPr>
              <a:t>Catalunya</a:t>
            </a:r>
            <a:r>
              <a:rPr lang="en-GB" dirty="0" smtClean="0">
                <a:solidFill>
                  <a:schemeClr val="tx2"/>
                </a:solidFill>
                <a:latin typeface="Arial" charset="0"/>
              </a:rPr>
              <a:t>: </a:t>
            </a:r>
          </a:p>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r>
              <a:rPr lang="en-GB" dirty="0" smtClean="0">
                <a:solidFill>
                  <a:schemeClr val="tx2"/>
                </a:solidFill>
                <a:latin typeface="Arial" charset="0"/>
              </a:rPr>
              <a:t> 500.000 </a:t>
            </a:r>
          </a:p>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en-GB" dirty="0" smtClean="0">
              <a:solidFill>
                <a:schemeClr val="tx2"/>
              </a:solidFill>
              <a:latin typeface="Arial" charset="0"/>
            </a:endParaRPr>
          </a:p>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r>
              <a:rPr lang="en-GB" dirty="0" err="1" smtClean="0">
                <a:solidFill>
                  <a:schemeClr val="tx2"/>
                </a:solidFill>
                <a:latin typeface="Arial" charset="0"/>
              </a:rPr>
              <a:t>Persones</a:t>
            </a:r>
            <a:r>
              <a:rPr lang="en-GB" dirty="0" smtClean="0">
                <a:solidFill>
                  <a:schemeClr val="tx2"/>
                </a:solidFill>
                <a:latin typeface="Arial" charset="0"/>
              </a:rPr>
              <a:t> </a:t>
            </a:r>
            <a:r>
              <a:rPr lang="en-GB" dirty="0" err="1" smtClean="0">
                <a:solidFill>
                  <a:schemeClr val="tx2"/>
                </a:solidFill>
                <a:latin typeface="Arial" charset="0"/>
              </a:rPr>
              <a:t>amb</a:t>
            </a:r>
            <a:r>
              <a:rPr lang="en-GB" dirty="0" smtClean="0">
                <a:solidFill>
                  <a:schemeClr val="tx2"/>
                </a:solidFill>
                <a:latin typeface="Arial" charset="0"/>
              </a:rPr>
              <a:t> </a:t>
            </a:r>
            <a:r>
              <a:rPr lang="en-GB" dirty="0" err="1" smtClean="0">
                <a:solidFill>
                  <a:schemeClr val="tx2"/>
                </a:solidFill>
                <a:latin typeface="Arial" charset="0"/>
              </a:rPr>
              <a:t>discapacitat</a:t>
            </a:r>
            <a:r>
              <a:rPr lang="en-GB" dirty="0" smtClean="0">
                <a:solidFill>
                  <a:schemeClr val="tx2"/>
                </a:solidFill>
                <a:latin typeface="Arial" charset="0"/>
              </a:rPr>
              <a:t> a </a:t>
            </a:r>
            <a:r>
              <a:rPr lang="en-GB" dirty="0" err="1" smtClean="0">
                <a:solidFill>
                  <a:schemeClr val="tx2"/>
                </a:solidFill>
                <a:latin typeface="Arial" charset="0"/>
              </a:rPr>
              <a:t>l’Estat</a:t>
            </a:r>
            <a:r>
              <a:rPr lang="en-GB" dirty="0" smtClean="0">
                <a:solidFill>
                  <a:schemeClr val="tx2"/>
                </a:solidFill>
                <a:latin typeface="Arial" charset="0"/>
              </a:rPr>
              <a:t> </a:t>
            </a:r>
            <a:r>
              <a:rPr lang="en-GB" dirty="0" err="1" smtClean="0">
                <a:solidFill>
                  <a:schemeClr val="tx2"/>
                </a:solidFill>
                <a:latin typeface="Arial" charset="0"/>
              </a:rPr>
              <a:t>Espanyol</a:t>
            </a:r>
            <a:r>
              <a:rPr lang="en-GB" dirty="0" smtClean="0">
                <a:solidFill>
                  <a:schemeClr val="tx2"/>
                </a:solidFill>
                <a:latin typeface="Arial" charset="0"/>
              </a:rPr>
              <a:t>: 4.000.000</a:t>
            </a:r>
          </a:p>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en-GB" dirty="0" smtClean="0">
              <a:solidFill>
                <a:schemeClr val="tx2"/>
              </a:solidFill>
              <a:latin typeface="Arial" charset="0"/>
            </a:endParaRPr>
          </a:p>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r>
              <a:rPr lang="en-GB" dirty="0" err="1" smtClean="0">
                <a:solidFill>
                  <a:schemeClr val="tx2"/>
                </a:solidFill>
                <a:latin typeface="Arial" charset="0"/>
              </a:rPr>
              <a:t>Persones</a:t>
            </a:r>
            <a:r>
              <a:rPr lang="en-GB" dirty="0" smtClean="0">
                <a:solidFill>
                  <a:schemeClr val="tx2"/>
                </a:solidFill>
                <a:latin typeface="Arial" charset="0"/>
              </a:rPr>
              <a:t> </a:t>
            </a:r>
            <a:r>
              <a:rPr lang="en-GB" dirty="0" err="1" smtClean="0">
                <a:solidFill>
                  <a:schemeClr val="tx2"/>
                </a:solidFill>
                <a:latin typeface="Arial" charset="0"/>
              </a:rPr>
              <a:t>amb</a:t>
            </a:r>
            <a:r>
              <a:rPr lang="en-GB" dirty="0" smtClean="0">
                <a:solidFill>
                  <a:schemeClr val="tx2"/>
                </a:solidFill>
                <a:latin typeface="Arial" charset="0"/>
              </a:rPr>
              <a:t> </a:t>
            </a:r>
            <a:r>
              <a:rPr lang="en-GB" dirty="0" err="1" smtClean="0">
                <a:solidFill>
                  <a:schemeClr val="tx2"/>
                </a:solidFill>
                <a:latin typeface="Arial" charset="0"/>
              </a:rPr>
              <a:t>Discapacitat</a:t>
            </a:r>
            <a:r>
              <a:rPr lang="en-GB" dirty="0" smtClean="0">
                <a:solidFill>
                  <a:schemeClr val="tx2"/>
                </a:solidFill>
                <a:latin typeface="Arial" charset="0"/>
              </a:rPr>
              <a:t> a </a:t>
            </a:r>
            <a:r>
              <a:rPr lang="en-GB" dirty="0" err="1" smtClean="0">
                <a:solidFill>
                  <a:schemeClr val="tx2"/>
                </a:solidFill>
                <a:latin typeface="Arial" charset="0"/>
              </a:rPr>
              <a:t>Europa</a:t>
            </a:r>
            <a:r>
              <a:rPr lang="en-GB" dirty="0" smtClean="0">
                <a:solidFill>
                  <a:schemeClr val="tx2"/>
                </a:solidFill>
                <a:latin typeface="Arial" charset="0"/>
              </a:rPr>
              <a:t>:  80.000.000</a:t>
            </a:r>
            <a:r>
              <a:rPr lang="en-GB" dirty="0" smtClean="0">
                <a:solidFill>
                  <a:schemeClr val="tx2"/>
                </a:solidFill>
              </a:rPr>
              <a:t> </a:t>
            </a:r>
          </a:p>
          <a:p>
            <a:pPr marL="311150" indent="-309563" algn="ctr">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r>
              <a:rPr lang="en-GB" dirty="0" smtClean="0">
                <a:solidFill>
                  <a:schemeClr val="tx2"/>
                </a:solidFill>
              </a:rPr>
              <a:t>(</a:t>
            </a:r>
            <a:r>
              <a:rPr lang="en-GB" dirty="0" err="1" smtClean="0">
                <a:solidFill>
                  <a:schemeClr val="tx2"/>
                </a:solidFill>
              </a:rPr>
              <a:t>aproximadament</a:t>
            </a:r>
            <a:r>
              <a:rPr lang="en-GB" dirty="0" smtClean="0">
                <a:solidFill>
                  <a:schemeClr val="tx2"/>
                </a:solidFill>
              </a:rPr>
              <a:t>)</a:t>
            </a:r>
          </a:p>
          <a:p>
            <a:pPr marL="311150" indent="-309563">
              <a:lnSpc>
                <a:spcPct val="96000"/>
              </a:lnSpc>
              <a:buClrTx/>
              <a:buFontTx/>
              <a:buNone/>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endParaRPr lang="en-GB" dirty="0" smtClean="0">
              <a:solidFill>
                <a:srgbClr val="000099"/>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body" idx="4294967295"/>
          </p:nvPr>
        </p:nvSpPr>
        <p:spPr>
          <a:xfrm>
            <a:off x="0" y="2214563"/>
            <a:ext cx="4500563" cy="5429250"/>
          </a:xfrm>
        </p:spPr>
        <p:txBody>
          <a:bodyPr/>
          <a:lstStyle/>
          <a:p>
            <a:pPr marL="300038" indent="-298450">
              <a:lnSpc>
                <a:spcPct val="86000"/>
              </a:lnSpc>
              <a:spcBef>
                <a:spcPts val="500"/>
              </a:spcBef>
              <a:buFont typeface="Arial" charset="0"/>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ca-ES" sz="2000" dirty="0" smtClean="0">
              <a:latin typeface="Arial" charset="0"/>
            </a:endParaRPr>
          </a:p>
          <a:p>
            <a:pPr marL="300038" indent="-298450">
              <a:lnSpc>
                <a:spcPct val="86000"/>
              </a:lnSpc>
              <a:spcBef>
                <a:spcPts val="500"/>
              </a:spcBef>
              <a:buClr>
                <a:srgbClr val="FFCC00"/>
              </a:buClr>
              <a:buFont typeface="Wingdings" charset="2"/>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ca-ES" sz="2000" dirty="0" smtClean="0">
                <a:solidFill>
                  <a:schemeClr val="tx2"/>
                </a:solidFill>
                <a:latin typeface="Arial" charset="0"/>
              </a:rPr>
              <a:t>Les persones amb discapacitat representen el 8,8 % de la població</a:t>
            </a:r>
          </a:p>
          <a:p>
            <a:pPr marL="300038" indent="-298450">
              <a:lnSpc>
                <a:spcPct val="86000"/>
              </a:lnSpc>
              <a:spcBef>
                <a:spcPts val="500"/>
              </a:spcBef>
              <a:buClr>
                <a:srgbClr val="3333CC"/>
              </a:buClr>
              <a:buFont typeface="Arial" charset="0"/>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ca-ES" sz="2000" dirty="0" smtClean="0">
              <a:solidFill>
                <a:schemeClr val="tx2"/>
              </a:solidFill>
              <a:latin typeface="Arial" charset="0"/>
            </a:endParaRPr>
          </a:p>
          <a:p>
            <a:pPr marL="300038" indent="-298450">
              <a:lnSpc>
                <a:spcPct val="86000"/>
              </a:lnSpc>
              <a:spcBef>
                <a:spcPts val="500"/>
              </a:spcBef>
              <a:buClr>
                <a:srgbClr val="FFCC00"/>
              </a:buClr>
              <a:buFont typeface="Wingdings" charset="2"/>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ca-ES" sz="2000" dirty="0" smtClean="0">
                <a:solidFill>
                  <a:schemeClr val="tx2"/>
                </a:solidFill>
                <a:latin typeface="Arial" charset="0"/>
              </a:rPr>
              <a:t>Les persones grans majors de 65 anys i sense discapacitat són el 10,8 % de la població</a:t>
            </a:r>
          </a:p>
          <a:p>
            <a:pPr marL="300038" indent="-298450">
              <a:lnSpc>
                <a:spcPct val="86000"/>
              </a:lnSpc>
              <a:spcBef>
                <a:spcPts val="500"/>
              </a:spcBef>
              <a:buClr>
                <a:srgbClr val="3333CC"/>
              </a:buClr>
              <a:buFont typeface="Arial" charset="0"/>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ca-ES" sz="2000" dirty="0" smtClean="0">
              <a:solidFill>
                <a:schemeClr val="tx2"/>
              </a:solidFill>
              <a:latin typeface="Arial" charset="0"/>
            </a:endParaRPr>
          </a:p>
          <a:p>
            <a:pPr marL="300038" indent="-298450">
              <a:lnSpc>
                <a:spcPct val="86000"/>
              </a:lnSpc>
              <a:spcBef>
                <a:spcPts val="500"/>
              </a:spcBef>
              <a:buClr>
                <a:srgbClr val="FFCC00"/>
              </a:buClr>
              <a:buFont typeface="Wingdings" charset="2"/>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ca-ES" sz="2000" dirty="0" smtClean="0">
                <a:solidFill>
                  <a:schemeClr val="tx2"/>
                </a:solidFill>
                <a:latin typeface="Arial" charset="0"/>
              </a:rPr>
              <a:t>Les persones en circumstàncies limitadores transitòries, el 19,5 %</a:t>
            </a:r>
          </a:p>
        </p:txBody>
      </p:sp>
      <p:graphicFrame>
        <p:nvGraphicFramePr>
          <p:cNvPr id="1026" name="Object 3"/>
          <p:cNvGraphicFramePr>
            <a:graphicFrameLocks noChangeAspect="1"/>
          </p:cNvGraphicFramePr>
          <p:nvPr/>
        </p:nvGraphicFramePr>
        <p:xfrm>
          <a:off x="5014913" y="1885950"/>
          <a:ext cx="3162300" cy="2109788"/>
        </p:xfrm>
        <a:graphic>
          <a:graphicData uri="http://schemas.openxmlformats.org/presentationml/2006/ole">
            <mc:AlternateContent xmlns:mc="http://schemas.openxmlformats.org/markup-compatibility/2006">
              <mc:Choice xmlns:v="urn:schemas-microsoft-com:vml" Requires="v">
                <p:oleObj spid="_x0000_s32777" r:id="rId4" imgW="6095880" imgH="4066920" progId="">
                  <p:embed/>
                </p:oleObj>
              </mc:Choice>
              <mc:Fallback>
                <p:oleObj r:id="rId4" imgW="6095880" imgH="40669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885950"/>
                        <a:ext cx="3162300" cy="21097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3887788" y="2286000"/>
          <a:ext cx="5256212" cy="4006850"/>
        </p:xfrm>
        <a:graphic>
          <a:graphicData uri="http://schemas.openxmlformats.org/presentationml/2006/ole">
            <mc:AlternateContent xmlns:mc="http://schemas.openxmlformats.org/markup-compatibility/2006">
              <mc:Choice xmlns:v="urn:schemas-microsoft-com:vml" Requires="v">
                <p:oleObj spid="_x0000_s32778" name="Gráfico" r:id="rId6" imgW="9848793" imgH="7505773" progId="MSGraph.Chart.8">
                  <p:embed followColorScheme="full"/>
                </p:oleObj>
              </mc:Choice>
              <mc:Fallback>
                <p:oleObj name="Gráfico" r:id="rId6" imgW="9848793" imgH="7505773" progId="MSGraph.Chart.8">
                  <p:embed followColorScheme="full"/>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7788" y="2286000"/>
                        <a:ext cx="5256212" cy="40068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14356"/>
            <a:ext cx="8591550" cy="4972050"/>
          </a:xfrm>
        </p:spPr>
        <p:txBody>
          <a:bodyPr>
            <a:normAutofit fontScale="25000" lnSpcReduction="20000"/>
          </a:bodyPr>
          <a:lstStyle/>
          <a:p>
            <a:pPr>
              <a:buFont typeface="Times New Roman" pitchFamily="18" charset="0"/>
              <a:buChar char="•"/>
              <a:defRPr/>
            </a:pPr>
            <a:endParaRPr lang="ca-ES" dirty="0" smtClean="0"/>
          </a:p>
          <a:p>
            <a:pPr>
              <a:lnSpc>
                <a:spcPct val="100000"/>
              </a:lnSpc>
              <a:buNone/>
              <a:defRPr/>
            </a:pPr>
            <a:r>
              <a:rPr lang="ca-ES" sz="14400" dirty="0" smtClean="0">
                <a:solidFill>
                  <a:schemeClr val="tx2"/>
                </a:solidFill>
                <a:latin typeface="Arial" charset="0"/>
              </a:rPr>
              <a:t>   La Convenció de les Nacions Unides del 13 de desembre de 2006</a:t>
            </a:r>
          </a:p>
          <a:p>
            <a:pPr>
              <a:lnSpc>
                <a:spcPct val="100000"/>
              </a:lnSpc>
              <a:buNone/>
              <a:defRPr/>
            </a:pPr>
            <a:r>
              <a:rPr lang="ca-ES" sz="14400" dirty="0" smtClean="0">
                <a:solidFill>
                  <a:schemeClr val="tx2"/>
                </a:solidFill>
                <a:latin typeface="Arial" charset="0"/>
              </a:rPr>
              <a:t> </a:t>
            </a:r>
          </a:p>
          <a:p>
            <a:pPr lvl="1">
              <a:lnSpc>
                <a:spcPct val="100000"/>
              </a:lnSpc>
              <a:buNone/>
              <a:defRPr/>
            </a:pPr>
            <a:r>
              <a:rPr lang="ca-ES" sz="14400" dirty="0" smtClean="0">
                <a:solidFill>
                  <a:schemeClr val="tx2"/>
                </a:solidFill>
                <a:latin typeface="Arial" charset="0"/>
              </a:rPr>
              <a:t> el 21 d’abril de 2008 ratificada per l’estat Espanyol </a:t>
            </a:r>
          </a:p>
          <a:p>
            <a:pPr lvl="1">
              <a:lnSpc>
                <a:spcPct val="100000"/>
              </a:lnSpc>
              <a:buNone/>
              <a:defRPr/>
            </a:pPr>
            <a:endParaRPr lang="ca-ES" sz="14400" dirty="0" smtClean="0">
              <a:solidFill>
                <a:schemeClr val="tx2"/>
              </a:solidFill>
              <a:latin typeface="Arial" charset="0"/>
            </a:endParaRPr>
          </a:p>
          <a:p>
            <a:pPr lvl="1">
              <a:lnSpc>
                <a:spcPct val="100000"/>
              </a:lnSpc>
              <a:buNone/>
              <a:defRPr/>
            </a:pPr>
            <a:r>
              <a:rPr lang="ca-ES" sz="14400" dirty="0" smtClean="0">
                <a:solidFill>
                  <a:schemeClr val="tx2"/>
                </a:solidFill>
                <a:latin typeface="Arial" charset="0"/>
              </a:rPr>
              <a:t>19 de desembre de 2008 s’adhereix  el govern de la Generalitat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Marcador de contenido"/>
          <p:cNvSpPr>
            <a:spLocks noGrp="1"/>
          </p:cNvSpPr>
          <p:nvPr>
            <p:ph idx="1"/>
          </p:nvPr>
        </p:nvSpPr>
        <p:spPr>
          <a:xfrm>
            <a:off x="285721" y="357167"/>
            <a:ext cx="8858280" cy="6500834"/>
          </a:xfrm>
        </p:spPr>
        <p:txBody>
          <a:bodyPr/>
          <a:lstStyle/>
          <a:p>
            <a:pPr>
              <a:buNone/>
            </a:pPr>
            <a:r>
              <a:rPr lang="ca-ES" sz="3600" b="1" dirty="0" smtClean="0">
                <a:solidFill>
                  <a:schemeClr val="tx2"/>
                </a:solidFill>
                <a:latin typeface="Arial" charset="0"/>
              </a:rPr>
              <a:t>Legislació Catalana: </a:t>
            </a:r>
            <a:r>
              <a:rPr lang="es-ES" sz="4000" b="1" dirty="0" err="1" smtClean="0">
                <a:solidFill>
                  <a:schemeClr val="tx2"/>
                </a:solidFill>
                <a:latin typeface="Arial" charset="0"/>
              </a:rPr>
              <a:t>llei</a:t>
            </a:r>
            <a:r>
              <a:rPr lang="es-ES" sz="4000" b="1" dirty="0" smtClean="0">
                <a:solidFill>
                  <a:schemeClr val="tx2"/>
                </a:solidFill>
                <a:latin typeface="Arial" charset="0"/>
              </a:rPr>
              <a:t> 13/2014</a:t>
            </a:r>
          </a:p>
          <a:p>
            <a:pPr marL="1139825" lvl="2" indent="-225425">
              <a:lnSpc>
                <a:spcPct val="76000"/>
              </a:lnSpc>
              <a:buClr>
                <a:srgbClr val="FFCC00"/>
              </a:buClr>
              <a:buNone/>
            </a:pPr>
            <a:endParaRPr lang="ca-ES" sz="3200" b="1" dirty="0" smtClean="0">
              <a:solidFill>
                <a:schemeClr val="tx2"/>
              </a:solidFill>
              <a:latin typeface="Arial" charset="0"/>
            </a:endParaRPr>
          </a:p>
          <a:p>
            <a:pPr>
              <a:lnSpc>
                <a:spcPct val="76000"/>
              </a:lnSpc>
              <a:buClr>
                <a:srgbClr val="FFCC00"/>
              </a:buClr>
              <a:buNone/>
            </a:pPr>
            <a:r>
              <a:rPr lang="ca-ES" sz="2800" dirty="0" smtClean="0">
                <a:solidFill>
                  <a:schemeClr val="tx2"/>
                </a:solidFill>
                <a:latin typeface="Arial" charset="0"/>
              </a:rPr>
              <a:t>Cada municipi ha de tenir un pla d’accessibilitat a la cultura</a:t>
            </a:r>
            <a:r>
              <a:rPr lang="ca-ES" sz="4000" dirty="0" smtClean="0">
                <a:solidFill>
                  <a:schemeClr val="tx2"/>
                </a:solidFill>
                <a:latin typeface="Arial" charset="0"/>
              </a:rPr>
              <a:t> </a:t>
            </a:r>
          </a:p>
          <a:p>
            <a:pPr marL="1139825" lvl="2" indent="-225425">
              <a:lnSpc>
                <a:spcPct val="76000"/>
              </a:lnSpc>
              <a:buClr>
                <a:srgbClr val="FFCC00"/>
              </a:buClr>
              <a:buNone/>
            </a:pPr>
            <a:endParaRPr lang="ca-ES" sz="3200" dirty="0" smtClean="0">
              <a:solidFill>
                <a:schemeClr val="tx2"/>
              </a:solidFill>
              <a:latin typeface="Arial" charset="0"/>
            </a:endParaRPr>
          </a:p>
          <a:p>
            <a:pPr marL="1139825" lvl="2" indent="-225425">
              <a:lnSpc>
                <a:spcPct val="76000"/>
              </a:lnSpc>
              <a:buClr>
                <a:srgbClr val="FFCC00"/>
              </a:buClr>
              <a:buNone/>
            </a:pPr>
            <a:r>
              <a:rPr lang="ca-ES" sz="3200" dirty="0" smtClean="0">
                <a:solidFill>
                  <a:schemeClr val="tx2"/>
                </a:solidFill>
                <a:latin typeface="Arial" charset="0"/>
              </a:rPr>
              <a:t>Edificació</a:t>
            </a:r>
          </a:p>
          <a:p>
            <a:pPr marL="1139825" lvl="2" indent="-225425">
              <a:lnSpc>
                <a:spcPct val="76000"/>
              </a:lnSpc>
              <a:buClr>
                <a:srgbClr val="FFCC00"/>
              </a:buClr>
              <a:buNone/>
            </a:pPr>
            <a:r>
              <a:rPr lang="ca-ES" sz="3200" dirty="0" smtClean="0">
                <a:solidFill>
                  <a:schemeClr val="tx2"/>
                </a:solidFill>
                <a:latin typeface="Arial" charset="0"/>
              </a:rPr>
              <a:t>Comunicació</a:t>
            </a:r>
          </a:p>
          <a:p>
            <a:pPr marL="1139825" lvl="2" indent="-225425">
              <a:lnSpc>
                <a:spcPct val="76000"/>
              </a:lnSpc>
              <a:buClr>
                <a:srgbClr val="FFCC00"/>
              </a:buClr>
              <a:buNone/>
            </a:pPr>
            <a:r>
              <a:rPr lang="ca-ES" sz="3200" dirty="0" smtClean="0">
                <a:solidFill>
                  <a:schemeClr val="tx2"/>
                </a:solidFill>
                <a:latin typeface="Arial" charset="0"/>
              </a:rPr>
              <a:t>Continguts</a:t>
            </a:r>
          </a:p>
          <a:p>
            <a:pPr marL="1139825" lvl="2" indent="-225425">
              <a:lnSpc>
                <a:spcPct val="76000"/>
              </a:lnSpc>
              <a:buClr>
                <a:srgbClr val="FFCC00"/>
              </a:buClr>
              <a:buNone/>
            </a:pPr>
            <a:r>
              <a:rPr lang="ca-ES" sz="3200" dirty="0" smtClean="0">
                <a:solidFill>
                  <a:schemeClr val="tx2"/>
                </a:solidFill>
                <a:latin typeface="Arial" charset="0"/>
              </a:rPr>
              <a:t>Oferta de serveis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altLang="es-ES" b="1" dirty="0" err="1" smtClean="0">
                <a:latin typeface="MS Reference Sans Serif" pitchFamily="34" charset="0"/>
              </a:rPr>
              <a:t>Fets</a:t>
            </a:r>
            <a:r>
              <a:rPr lang="es-ES" altLang="es-ES" b="1" dirty="0" smtClean="0">
                <a:latin typeface="MS Reference Sans Serif" pitchFamily="34" charset="0"/>
              </a:rPr>
              <a:t> </a:t>
            </a:r>
            <a:r>
              <a:rPr lang="es-ES" altLang="es-ES" b="1" dirty="0" err="1" smtClean="0">
                <a:latin typeface="MS Reference Sans Serif" pitchFamily="34" charset="0"/>
              </a:rPr>
              <a:t>rellevants</a:t>
            </a:r>
            <a:r>
              <a:rPr lang="es-ES" altLang="es-ES" b="1" dirty="0" smtClean="0">
                <a:latin typeface="MS Reference Sans Serif" pitchFamily="34" charset="0"/>
              </a:rPr>
              <a:t> </a:t>
            </a:r>
            <a:endParaRPr lang="es-ES" dirty="0"/>
          </a:p>
        </p:txBody>
      </p:sp>
      <p:pic>
        <p:nvPicPr>
          <p:cNvPr id="4" name="Imagen 4" descr="Captura de pantalla 2016-08-09 a les 21.55.48.png"/>
          <p:cNvPicPr>
            <a:picLocks noGrp="1" noChangeAspect="1"/>
          </p:cNvPicPr>
          <p:nvPr>
            <p:ph idx="1"/>
          </p:nvPr>
        </p:nvPicPr>
        <p:blipFill>
          <a:blip r:embed="rId3"/>
          <a:srcRect/>
          <a:stretch>
            <a:fillRect/>
          </a:stretch>
        </p:blipFill>
        <p:spPr bwMode="auto">
          <a:xfrm>
            <a:off x="1767117" y="1600200"/>
            <a:ext cx="5609766"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857232"/>
            <a:ext cx="8186766" cy="5268931"/>
          </a:xfrm>
        </p:spPr>
        <p:txBody>
          <a:bodyPr/>
          <a:lstStyle/>
          <a:p>
            <a:pPr marL="270510">
              <a:lnSpc>
                <a:spcPct val="115000"/>
              </a:lnSpc>
              <a:spcAft>
                <a:spcPts val="1000"/>
              </a:spcAft>
              <a:buNone/>
              <a:defRPr/>
            </a:pP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“La igualdad humana consiste </a:t>
            </a:r>
            <a:r>
              <a:rPr lang="es-AR" b="1" i="1" dirty="0" smtClean="0">
                <a:solidFill>
                  <a:schemeClr val="tx2">
                    <a:lumMod val="75000"/>
                    <a:lumOff val="25000"/>
                  </a:schemeClr>
                </a:solidFill>
                <a:latin typeface="Times New Roman" pitchFamily="18" charset="0"/>
                <a:ea typeface="Times New Roman" pitchFamily="18" charset="0"/>
                <a:cs typeface="Times New Roman" pitchFamily="18" charset="0"/>
              </a:rPr>
              <a:t>no</a:t>
            </a: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 en darle</a:t>
            </a:r>
          </a:p>
          <a:p>
            <a:pPr marL="270510">
              <a:lnSpc>
                <a:spcPct val="115000"/>
              </a:lnSpc>
              <a:spcAft>
                <a:spcPts val="1000"/>
              </a:spcAft>
              <a:buNone/>
              <a:defRPr/>
            </a:pP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 a todos lo mismo, sino en considerar con</a:t>
            </a:r>
          </a:p>
          <a:p>
            <a:pPr marL="270510">
              <a:lnSpc>
                <a:spcPct val="115000"/>
              </a:lnSpc>
              <a:spcAft>
                <a:spcPts val="1000"/>
              </a:spcAft>
              <a:buNone/>
              <a:defRPr/>
            </a:pP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 respeto, con </a:t>
            </a:r>
            <a:r>
              <a:rPr lang="es-AR" b="1" i="1" dirty="0" smtClean="0">
                <a:solidFill>
                  <a:schemeClr val="tx2">
                    <a:lumMod val="75000"/>
                    <a:lumOff val="25000"/>
                  </a:schemeClr>
                </a:solidFill>
                <a:latin typeface="Times New Roman" pitchFamily="18" charset="0"/>
                <a:ea typeface="Times New Roman" pitchFamily="18" charset="0"/>
                <a:cs typeface="Times New Roman" pitchFamily="18" charset="0"/>
              </a:rPr>
              <a:t>el mismo respeto</a:t>
            </a: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 a cada uno en </a:t>
            </a:r>
          </a:p>
          <a:p>
            <a:pPr marL="270510">
              <a:lnSpc>
                <a:spcPct val="115000"/>
              </a:lnSpc>
              <a:spcAft>
                <a:spcPts val="1000"/>
              </a:spcAft>
              <a:buNone/>
              <a:defRPr/>
            </a:pP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 su contexto de </a:t>
            </a:r>
            <a:r>
              <a:rPr lang="es-AR" b="1" i="1" dirty="0" smtClean="0">
                <a:solidFill>
                  <a:schemeClr val="tx2">
                    <a:lumMod val="75000"/>
                    <a:lumOff val="25000"/>
                  </a:schemeClr>
                </a:solidFill>
                <a:latin typeface="Times New Roman" pitchFamily="18" charset="0"/>
                <a:ea typeface="Times New Roman" pitchFamily="18" charset="0"/>
                <a:cs typeface="Times New Roman" pitchFamily="18" charset="0"/>
              </a:rPr>
              <a:t>diferencia</a:t>
            </a: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a:t>
            </a:r>
          </a:p>
          <a:p>
            <a:pPr marL="270510" algn="r">
              <a:lnSpc>
                <a:spcPct val="115000"/>
              </a:lnSpc>
              <a:spcAft>
                <a:spcPts val="1000"/>
              </a:spcAft>
              <a:buNone/>
              <a:defRPr/>
            </a:pPr>
            <a:r>
              <a:rPr lang="es-AR" b="1" dirty="0" smtClean="0">
                <a:solidFill>
                  <a:schemeClr val="tx2">
                    <a:lumMod val="75000"/>
                    <a:lumOff val="25000"/>
                  </a:schemeClr>
                </a:solidFill>
                <a:latin typeface="Times New Roman" pitchFamily="18" charset="0"/>
                <a:ea typeface="Times New Roman" pitchFamily="18" charset="0"/>
                <a:cs typeface="Times New Roman" pitchFamily="18" charset="0"/>
              </a:rPr>
              <a:t> </a:t>
            </a:r>
            <a:endParaRPr lang="es-AR" b="1" dirty="0" smtClean="0">
              <a:solidFill>
                <a:schemeClr val="tx2">
                  <a:lumMod val="75000"/>
                  <a:lumOff val="25000"/>
                </a:schemeClr>
              </a:solidFill>
              <a:latin typeface="Times New Roman" pitchFamily="18" charset="0"/>
              <a:ea typeface="Calibri" panose="020F0502020204030204" pitchFamily="34" charset="0"/>
              <a:cs typeface="Times New Roman" pitchFamily="18" charset="0"/>
            </a:endParaRPr>
          </a:p>
          <a:p>
            <a:pPr algn="r">
              <a:buNone/>
              <a:defRPr/>
            </a:pPr>
            <a:r>
              <a:rPr lang="es-AR" sz="1800" dirty="0" smtClean="0">
                <a:solidFill>
                  <a:schemeClr val="tx2">
                    <a:lumMod val="75000"/>
                    <a:lumOff val="25000"/>
                  </a:schemeClr>
                </a:solidFill>
                <a:cs typeface="Arial" panose="020B0604020202020204" pitchFamily="34" charset="0"/>
              </a:rPr>
              <a:t>Jaime </a:t>
            </a:r>
            <a:r>
              <a:rPr lang="es-AR" sz="1800" dirty="0" err="1" smtClean="0">
                <a:solidFill>
                  <a:schemeClr val="tx2">
                    <a:lumMod val="75000"/>
                    <a:lumOff val="25000"/>
                  </a:schemeClr>
                </a:solidFill>
                <a:cs typeface="Arial" panose="020B0604020202020204" pitchFamily="34" charset="0"/>
              </a:rPr>
              <a:t>Barylko</a:t>
            </a:r>
            <a:r>
              <a:rPr lang="es-AR" sz="1800" dirty="0" smtClean="0">
                <a:solidFill>
                  <a:schemeClr val="tx2">
                    <a:lumMod val="75000"/>
                    <a:lumOff val="25000"/>
                  </a:schemeClr>
                </a:solidFill>
                <a:cs typeface="Arial" panose="020B0604020202020204" pitchFamily="34" charset="0"/>
              </a:rPr>
              <a:t>, </a:t>
            </a:r>
            <a:r>
              <a:rPr lang="es-AR" sz="1800" i="1" dirty="0" smtClean="0">
                <a:solidFill>
                  <a:schemeClr val="tx2">
                    <a:lumMod val="75000"/>
                    <a:lumOff val="25000"/>
                  </a:schemeClr>
                </a:solidFill>
                <a:cs typeface="Arial" panose="020B0604020202020204" pitchFamily="34" charset="0"/>
              </a:rPr>
              <a:t>“El aprendizaje de la libertad”</a:t>
            </a:r>
            <a:r>
              <a:rPr lang="es-AR" sz="1800" dirty="0" smtClean="0">
                <a:solidFill>
                  <a:schemeClr val="tx2">
                    <a:lumMod val="75000"/>
                    <a:lumOff val="25000"/>
                  </a:schemeClr>
                </a:solidFill>
                <a:cs typeface="Arial" panose="020B0604020202020204" pitchFamily="34" charset="0"/>
              </a:rPr>
              <a:t>, </a:t>
            </a:r>
          </a:p>
          <a:p>
            <a:pPr algn="r">
              <a:buNone/>
              <a:defRPr/>
            </a:pPr>
            <a:r>
              <a:rPr lang="es-AR" sz="1800" dirty="0" smtClean="0">
                <a:solidFill>
                  <a:schemeClr val="tx2">
                    <a:lumMod val="75000"/>
                    <a:lumOff val="25000"/>
                  </a:schemeClr>
                </a:solidFill>
                <a:cs typeface="Arial" panose="020B0604020202020204" pitchFamily="34" charset="0"/>
              </a:rPr>
              <a:t>Ed. Universitaria de Buenos Aires, Bs. As. 1987 (p. 173)</a:t>
            </a:r>
            <a:endParaRPr lang="es-AR" sz="1800" dirty="0">
              <a:solidFill>
                <a:schemeClr val="tx2">
                  <a:lumMod val="75000"/>
                  <a:lumOff val="25000"/>
                </a:schemeClr>
              </a:solidFill>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type="body" idx="1"/>
          </p:nvPr>
        </p:nvPicPr>
        <p:blipFill>
          <a:blip r:embed="rId3"/>
          <a:srcRect/>
          <a:stretch>
            <a:fillRect/>
          </a:stretch>
        </p:blipFill>
        <p:spPr>
          <a:xfrm>
            <a:off x="530225" y="1268413"/>
            <a:ext cx="8064500" cy="5111750"/>
          </a:xfrm>
          <a:noFill/>
        </p:spPr>
      </p:pic>
      <p:sp>
        <p:nvSpPr>
          <p:cNvPr id="8195" name="CuadroTexto 3"/>
          <p:cNvSpPr txBox="1">
            <a:spLocks noChangeArrowheads="1"/>
          </p:cNvSpPr>
          <p:nvPr/>
        </p:nvSpPr>
        <p:spPr bwMode="auto">
          <a:xfrm>
            <a:off x="530225" y="417513"/>
            <a:ext cx="7112000" cy="708025"/>
          </a:xfrm>
          <a:prstGeom prst="rect">
            <a:avLst/>
          </a:prstGeom>
          <a:noFill/>
          <a:ln w="9525">
            <a:noFill/>
            <a:miter lim="800000"/>
            <a:headEnd/>
            <a:tailEnd/>
          </a:ln>
        </p:spPr>
        <p:txBody>
          <a:bodyPr wrap="none">
            <a:spAutoFit/>
          </a:bodyPr>
          <a:lstStyle/>
          <a:p>
            <a:pPr eaLnBrk="1" hangingPunct="1"/>
            <a:r>
              <a:rPr lang="es-ES" altLang="es-ES" sz="4000" b="1" dirty="0">
                <a:latin typeface="MS Reference Sans Serif" pitchFamily="34" charset="0"/>
              </a:rPr>
              <a:t>Igualdad de oportunidades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Marcador de contenido"/>
          <p:cNvSpPr>
            <a:spLocks noGrp="1"/>
          </p:cNvSpPr>
          <p:nvPr>
            <p:ph idx="1"/>
          </p:nvPr>
        </p:nvSpPr>
        <p:spPr>
          <a:xfrm>
            <a:off x="0" y="0"/>
            <a:ext cx="8786841" cy="6858000"/>
          </a:xfrm>
        </p:spPr>
        <p:txBody>
          <a:bodyPr>
            <a:normAutofit fontScale="70000" lnSpcReduction="20000"/>
          </a:bodyPr>
          <a:lstStyle/>
          <a:p>
            <a:pPr marL="339725" indent="-225425">
              <a:lnSpc>
                <a:spcPct val="7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339725" indent="-225425">
              <a:lnSpc>
                <a:spcPct val="7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Àmbits d’aplicació</a:t>
            </a:r>
          </a:p>
          <a:p>
            <a:pPr marL="339725" indent="-225425">
              <a:lnSpc>
                <a:spcPct val="7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Telecomunicacions i societat  de la informació</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Espais públics, infraestructures i </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edificació</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Transport</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Bens i serveis a disposició del  públic</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Relació amb les administracions públiques </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Administració de justícia </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Patrimoni cultural</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Ocupació</a:t>
            </a:r>
            <a:endParaRPr lang="es-ES" sz="4000" dirty="0" smtClean="0">
              <a:solidFill>
                <a:schemeClr val="tx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body" idx="4294967295"/>
          </p:nvPr>
        </p:nvSpPr>
        <p:spPr>
          <a:xfrm>
            <a:off x="500033" y="928671"/>
            <a:ext cx="8140729" cy="5929330"/>
          </a:xfrm>
        </p:spPr>
        <p:txBody>
          <a:bodyPr lIns="0" tIns="0" rIns="0" bIns="0">
            <a:normAutofit lnSpcReduction="10000"/>
          </a:bodyPr>
          <a:lstStyle/>
          <a:p>
            <a:pPr marL="339725" indent="-225425">
              <a:lnSpc>
                <a:spcPct val="7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rgbClr val="000099"/>
                </a:solidFill>
                <a:latin typeface="Arial" charset="0"/>
              </a:rPr>
              <a:t>  </a:t>
            </a:r>
            <a:r>
              <a:rPr lang="ca-ES" sz="4000" dirty="0" smtClean="0">
                <a:solidFill>
                  <a:schemeClr val="tx2"/>
                </a:solidFill>
                <a:latin typeface="Arial" charset="0"/>
              </a:rPr>
              <a:t>Tres components bàsics que interactuen:</a:t>
            </a:r>
          </a:p>
          <a:p>
            <a:pPr marL="1139825" lvl="2" indent="-225425">
              <a:lnSpc>
                <a:spcPct val="76000"/>
              </a:lnSpc>
              <a:buClr>
                <a:srgbClr val="FFCC00"/>
              </a:buClr>
              <a:buFont typeface="Wingdings" charset="2"/>
              <a:buChar char=""/>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Les estructures normatives i institucionals</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La tecnologia: recerca de noves aplicacions</a:t>
            </a: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dirty="0" smtClean="0">
              <a:solidFill>
                <a:schemeClr val="tx2"/>
              </a:solidFill>
              <a:latin typeface="Arial" charset="0"/>
            </a:endParaRPr>
          </a:p>
          <a:p>
            <a:pPr marL="1139825" lvl="2" indent="-225425">
              <a:lnSpc>
                <a:spcPct val="7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dirty="0" smtClean="0">
                <a:solidFill>
                  <a:schemeClr val="tx2"/>
                </a:solidFill>
                <a:latin typeface="Arial" charset="0"/>
              </a:rPr>
              <a:t>Les organitzacions socials: receptores, mediadores i executores </a:t>
            </a:r>
          </a:p>
          <a:p>
            <a:pPr marL="1139825" lvl="2" indent="-225425">
              <a:lnSpc>
                <a:spcPct val="76000"/>
              </a:lnSpc>
              <a:buClr>
                <a:srgbClr val="FFCC00"/>
              </a:buClr>
              <a:buFont typeface="Wingdings" charset="2"/>
              <a:buChar char=""/>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3200" dirty="0" smtClean="0">
              <a:solidFill>
                <a:schemeClr val="tx2"/>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186766" cy="5554683"/>
          </a:xfrm>
        </p:spPr>
        <p:txBody>
          <a:bodyPr>
            <a:normAutofit/>
          </a:bodyPr>
          <a:lstStyle/>
          <a:p>
            <a:pPr marL="301625" indent="-300038">
              <a:lnSpc>
                <a:spcPct val="84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a-ES" sz="12800" dirty="0" smtClean="0"/>
          </a:p>
          <a:p>
            <a:pPr marL="301625" indent="-300038">
              <a:lnSpc>
                <a:spcPct val="84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a-ES" dirty="0" smtClean="0"/>
          </a:p>
          <a:p>
            <a:endParaRPr lang="es-ES" dirty="0"/>
          </a:p>
        </p:txBody>
      </p:sp>
      <p:grpSp>
        <p:nvGrpSpPr>
          <p:cNvPr id="2" name="Grupo 4"/>
          <p:cNvGrpSpPr/>
          <p:nvPr/>
        </p:nvGrpSpPr>
        <p:grpSpPr>
          <a:xfrm>
            <a:off x="4196960" y="2588508"/>
            <a:ext cx="3816424" cy="3319569"/>
            <a:chOff x="3819567" y="2657095"/>
            <a:chExt cx="3247560" cy="3247560"/>
          </a:xfrm>
          <a:solidFill>
            <a:srgbClr val="0070C0"/>
          </a:solidFill>
        </p:grpSpPr>
        <p:sp>
          <p:nvSpPr>
            <p:cNvPr id="5" name="Forma 5"/>
            <p:cNvSpPr/>
            <p:nvPr/>
          </p:nvSpPr>
          <p:spPr>
            <a:xfrm>
              <a:off x="3819567" y="2657095"/>
              <a:ext cx="3247560" cy="3247560"/>
            </a:xfrm>
            <a:prstGeom prst="gear9">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orma 4"/>
            <p:cNvSpPr txBox="1"/>
            <p:nvPr/>
          </p:nvSpPr>
          <p:spPr>
            <a:xfrm>
              <a:off x="4472471" y="3417820"/>
              <a:ext cx="1941752" cy="1669313"/>
            </a:xfrm>
            <a:prstGeom prst="rect">
              <a:avLst/>
            </a:prstGeom>
            <a:grpFill/>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s-ES" sz="2000" b="1" dirty="0" smtClean="0"/>
                <a:t>Persones </a:t>
              </a:r>
              <a:r>
                <a:rPr lang="es-ES" sz="2000" b="1" dirty="0" err="1" smtClean="0"/>
                <a:t>amb</a:t>
              </a:r>
              <a:r>
                <a:rPr lang="es-ES" sz="2000" b="1" dirty="0" smtClean="0"/>
                <a:t> </a:t>
              </a:r>
              <a:r>
                <a:rPr lang="es-ES" sz="2000" b="1" dirty="0" err="1" smtClean="0"/>
                <a:t>discapacitat</a:t>
              </a:r>
              <a:r>
                <a:rPr lang="es-ES" sz="2000" b="1" dirty="0" smtClean="0"/>
                <a:t> </a:t>
              </a:r>
              <a:endParaRPr lang="es-ES" sz="2000" b="1" dirty="0"/>
            </a:p>
            <a:p>
              <a:pPr algn="ctr" defTabSz="889000">
                <a:lnSpc>
                  <a:spcPct val="90000"/>
                </a:lnSpc>
                <a:spcAft>
                  <a:spcPct val="35000"/>
                </a:spcAft>
                <a:defRPr/>
              </a:pPr>
              <a:r>
                <a:rPr lang="es-ES" sz="2000" b="1" dirty="0"/>
                <a:t> </a:t>
              </a:r>
              <a:r>
                <a:rPr lang="es-ES" sz="2000" b="1" dirty="0" err="1" smtClean="0"/>
                <a:t>Societat</a:t>
              </a:r>
              <a:r>
                <a:rPr lang="es-ES" sz="2000" b="1" dirty="0" smtClean="0"/>
                <a:t> </a:t>
              </a:r>
              <a:endParaRPr lang="es-ES" sz="2000" b="1" dirty="0"/>
            </a:p>
          </p:txBody>
        </p:sp>
      </p:grpSp>
      <p:grpSp>
        <p:nvGrpSpPr>
          <p:cNvPr id="4" name="Grupo 7"/>
          <p:cNvGrpSpPr/>
          <p:nvPr/>
        </p:nvGrpSpPr>
        <p:grpSpPr>
          <a:xfrm rot="20273378">
            <a:off x="1370020" y="3022941"/>
            <a:ext cx="2785112" cy="2520280"/>
            <a:chOff x="1930077" y="1889489"/>
            <a:chExt cx="2361862" cy="2361862"/>
          </a:xfrm>
          <a:solidFill>
            <a:srgbClr val="0070C0"/>
          </a:solidFill>
        </p:grpSpPr>
        <p:sp>
          <p:nvSpPr>
            <p:cNvPr id="8" name="Forma 8"/>
            <p:cNvSpPr/>
            <p:nvPr/>
          </p:nvSpPr>
          <p:spPr>
            <a:xfrm>
              <a:off x="1930077" y="1889489"/>
              <a:ext cx="2361862" cy="2361862"/>
            </a:xfrm>
            <a:prstGeom prst="gear6">
              <a:avLst>
                <a:gd name="adj1" fmla="val 15000"/>
                <a:gd name="adj2" fmla="val 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orma 4"/>
            <p:cNvSpPr txBox="1"/>
            <p:nvPr/>
          </p:nvSpPr>
          <p:spPr>
            <a:xfrm>
              <a:off x="2524683" y="2487689"/>
              <a:ext cx="1172650" cy="1165462"/>
            </a:xfrm>
            <a:prstGeom prst="rect">
              <a:avLst/>
            </a:prstGeom>
            <a:grp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s-ES" b="1" dirty="0">
                  <a:solidFill>
                    <a:schemeClr val="tx1"/>
                  </a:solidFill>
                </a:rPr>
                <a:t>Tecnología</a:t>
              </a:r>
              <a:r>
                <a:rPr lang="es-ES" sz="1600" b="1" dirty="0">
                  <a:solidFill>
                    <a:schemeClr val="tx1"/>
                  </a:solidFill>
                </a:rPr>
                <a:t> </a:t>
              </a:r>
            </a:p>
          </p:txBody>
        </p:sp>
      </p:grpSp>
      <p:grpSp>
        <p:nvGrpSpPr>
          <p:cNvPr id="7" name="Grupo 10"/>
          <p:cNvGrpSpPr/>
          <p:nvPr/>
        </p:nvGrpSpPr>
        <p:grpSpPr>
          <a:xfrm>
            <a:off x="2428860" y="857232"/>
            <a:ext cx="3024336" cy="2623241"/>
            <a:chOff x="3252961" y="260045"/>
            <a:chExt cx="2314143" cy="2314143"/>
          </a:xfrm>
          <a:solidFill>
            <a:srgbClr val="0070C0"/>
          </a:solidFill>
        </p:grpSpPr>
        <p:sp>
          <p:nvSpPr>
            <p:cNvPr id="11" name="Forma 11"/>
            <p:cNvSpPr/>
            <p:nvPr/>
          </p:nvSpPr>
          <p:spPr>
            <a:xfrm rot="20700000">
              <a:off x="3252961" y="260045"/>
              <a:ext cx="2314143" cy="2314143"/>
            </a:xfrm>
            <a:prstGeom prst="gear6">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s-ES" dirty="0"/>
            </a:p>
          </p:txBody>
        </p:sp>
        <p:sp>
          <p:nvSpPr>
            <p:cNvPr id="12" name="Forma 4"/>
            <p:cNvSpPr txBox="1"/>
            <p:nvPr/>
          </p:nvSpPr>
          <p:spPr>
            <a:xfrm>
              <a:off x="3865867" y="859038"/>
              <a:ext cx="1095152" cy="1052612"/>
            </a:xfrm>
            <a:prstGeom prst="rect">
              <a:avLst/>
            </a:prstGeom>
            <a:grp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a:lnSpc>
                  <a:spcPct val="90000"/>
                </a:lnSpc>
                <a:spcAft>
                  <a:spcPct val="35000"/>
                </a:spcAft>
                <a:defRPr/>
              </a:pPr>
              <a:r>
                <a:rPr lang="es-ES" b="1" dirty="0" err="1" smtClean="0">
                  <a:solidFill>
                    <a:schemeClr val="tx1"/>
                  </a:solidFill>
                </a:rPr>
                <a:t>Legislació</a:t>
              </a:r>
              <a:r>
                <a:rPr lang="es-ES" b="1" dirty="0" smtClean="0">
                  <a:solidFill>
                    <a:schemeClr val="bg1"/>
                  </a:solidFill>
                </a:rPr>
                <a:t> </a:t>
              </a:r>
              <a:endParaRPr lang="es-ES" b="1" dirty="0">
                <a:solidFill>
                  <a:schemeClr val="bg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body" idx="4294967295"/>
          </p:nvPr>
        </p:nvSpPr>
        <p:spPr>
          <a:xfrm>
            <a:off x="357158" y="642918"/>
            <a:ext cx="8156575" cy="5715040"/>
          </a:xfrm>
        </p:spPr>
        <p:txBody>
          <a:bodyPr>
            <a:normAutofit/>
          </a:bodyPr>
          <a:lstStyle/>
          <a:p>
            <a:pPr marL="298450" indent="-298450">
              <a:lnSpc>
                <a:spcPct val="96000"/>
              </a:lnSpc>
              <a:buClr>
                <a:srgbClr val="FFCC00"/>
              </a:buClr>
              <a:buSzPct val="45000"/>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r>
              <a:rPr lang="ca-ES" sz="4000" b="1" dirty="0" smtClean="0">
                <a:solidFill>
                  <a:schemeClr val="tx2"/>
                </a:solidFill>
              </a:rPr>
              <a:t>Accessibilitat a la Cultura:</a:t>
            </a:r>
          </a:p>
          <a:p>
            <a:pPr marL="298450" indent="-298450">
              <a:lnSpc>
                <a:spcPct val="96000"/>
              </a:lnSpc>
              <a:buClrTx/>
              <a:buSzPct val="45000"/>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endParaRPr lang="ca-ES" sz="4000" b="1" dirty="0" smtClean="0">
              <a:solidFill>
                <a:schemeClr val="tx2"/>
              </a:solidFill>
            </a:endParaRPr>
          </a:p>
          <a:p>
            <a:pPr marL="1139825" lvl="2" indent="-225425">
              <a:lnSpc>
                <a:spcPct val="96000"/>
              </a:lnSpc>
              <a:buClr>
                <a:srgbClr val="FFFF66"/>
              </a:buClr>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r>
              <a:rPr lang="ca-ES" sz="4000" dirty="0" smtClean="0">
                <a:solidFill>
                  <a:schemeClr val="tx2"/>
                </a:solidFill>
              </a:rPr>
              <a:t>La Informació, la comunicació</a:t>
            </a:r>
          </a:p>
          <a:p>
            <a:pPr marL="1139825" lvl="2" indent="-225425">
              <a:lnSpc>
                <a:spcPct val="96000"/>
              </a:lnSpc>
              <a:buClr>
                <a:srgbClr val="FFFF66"/>
              </a:buClr>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r>
              <a:rPr lang="ca-ES" sz="4000" dirty="0" smtClean="0">
                <a:solidFill>
                  <a:schemeClr val="tx2"/>
                </a:solidFill>
              </a:rPr>
              <a:t>la  participació</a:t>
            </a:r>
          </a:p>
          <a:p>
            <a:pPr marL="1139825" lvl="2" indent="-225425">
              <a:lnSpc>
                <a:spcPct val="96000"/>
              </a:lnSpc>
              <a:buClr>
                <a:srgbClr val="FFFF66"/>
              </a:buClr>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endParaRPr lang="ca-ES" sz="4000" dirty="0" smtClean="0">
              <a:solidFill>
                <a:schemeClr val="tx2"/>
              </a:solidFill>
            </a:endParaRPr>
          </a:p>
          <a:p>
            <a:pPr marL="1139825" lvl="2" indent="-225425">
              <a:lnSpc>
                <a:spcPct val="96000"/>
              </a:lnSpc>
              <a:buClr>
                <a:srgbClr val="FFFF66"/>
              </a:buClr>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r>
              <a:rPr lang="ca-ES" sz="4000" dirty="0" smtClean="0">
                <a:solidFill>
                  <a:schemeClr val="tx2"/>
                </a:solidFill>
              </a:rPr>
              <a:t>Accessibilitat als continguts</a:t>
            </a:r>
          </a:p>
          <a:p>
            <a:pPr marL="1139825" lvl="2" indent="-225425">
              <a:lnSpc>
                <a:spcPct val="96000"/>
              </a:lnSpc>
              <a:buClr>
                <a:srgbClr val="FFFF66"/>
              </a:buClr>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endParaRPr lang="ca-ES" sz="4000" dirty="0" smtClean="0">
              <a:solidFill>
                <a:schemeClr val="tx2"/>
              </a:solidFill>
            </a:endParaRPr>
          </a:p>
          <a:p>
            <a:pPr marL="1139825" lvl="2" indent="-225425">
              <a:lnSpc>
                <a:spcPct val="96000"/>
              </a:lnSpc>
              <a:buClr>
                <a:srgbClr val="FFFF66"/>
              </a:buClr>
              <a:buNone/>
              <a:tabLst>
                <a:tab pos="298450" algn="l"/>
                <a:tab pos="403225" algn="l"/>
                <a:tab pos="852488" algn="l"/>
                <a:tab pos="1301750" algn="l"/>
                <a:tab pos="1751013" algn="l"/>
                <a:tab pos="2200275" algn="l"/>
                <a:tab pos="2649538" algn="l"/>
                <a:tab pos="3098800" algn="l"/>
                <a:tab pos="3548063" algn="l"/>
                <a:tab pos="3997325" algn="l"/>
                <a:tab pos="4446588" algn="l"/>
                <a:tab pos="4895850" algn="l"/>
                <a:tab pos="5345113" algn="l"/>
                <a:tab pos="5794375" algn="l"/>
                <a:tab pos="6243638" algn="l"/>
                <a:tab pos="6692900" algn="l"/>
                <a:tab pos="7142163" algn="l"/>
                <a:tab pos="7591425" algn="l"/>
                <a:tab pos="8040688" algn="l"/>
                <a:tab pos="8489950" algn="l"/>
                <a:tab pos="8939213" algn="l"/>
              </a:tabLst>
            </a:pPr>
            <a:r>
              <a:rPr lang="ca-ES" sz="4000" dirty="0" smtClean="0">
                <a:solidFill>
                  <a:schemeClr val="tx2"/>
                </a:solidFill>
              </a:rPr>
              <a:t>Espais, eines i objectes</a:t>
            </a:r>
          </a:p>
        </p:txBody>
      </p:sp>
      <p:sp>
        <p:nvSpPr>
          <p:cNvPr id="25605" name="Text Box 4"/>
          <p:cNvSpPr txBox="1">
            <a:spLocks noChangeArrowheads="1"/>
          </p:cNvSpPr>
          <p:nvPr/>
        </p:nvSpPr>
        <p:spPr bwMode="auto">
          <a:xfrm>
            <a:off x="2339975" y="2420938"/>
            <a:ext cx="9275763" cy="474662"/>
          </a:xfrm>
          <a:prstGeom prst="rect">
            <a:avLst/>
          </a:prstGeom>
          <a:noFill/>
          <a:ln w="9525">
            <a:noFill/>
            <a:round/>
            <a:headEnd/>
            <a:tailEnd/>
          </a:ln>
        </p:spPr>
        <p:txBody>
          <a:bodyPr wrap="none" anchor="ctr"/>
          <a:lstStyle/>
          <a:p>
            <a:endParaRPr lang="es-E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Marcador de contenido"/>
          <p:cNvSpPr>
            <a:spLocks noGrp="1"/>
          </p:cNvSpPr>
          <p:nvPr>
            <p:ph idx="4294967295"/>
          </p:nvPr>
        </p:nvSpPr>
        <p:spPr>
          <a:xfrm>
            <a:off x="357158" y="785794"/>
            <a:ext cx="8134350" cy="4370388"/>
          </a:xfrm>
        </p:spPr>
        <p:txBody>
          <a:bodyPr>
            <a:normAutofit fontScale="92500" lnSpcReduction="20000"/>
          </a:bodyPr>
          <a:lstStyle/>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rgbClr val="3333CC"/>
              </a:solidFill>
              <a:latin typeface="Arial" charset="0"/>
            </a:endParaRP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endParaRP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rPr>
              <a:t>Accessibilitat Física:</a:t>
            </a: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endParaRP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rPr>
              <a:t>	</a:t>
            </a:r>
            <a:r>
              <a:rPr lang="ca-ES" sz="4400" dirty="0" smtClean="0">
                <a:solidFill>
                  <a:schemeClr val="tx2"/>
                </a:solidFill>
              </a:rPr>
              <a:t>Accessibilitat als espais, serveis, entorns, act</a:t>
            </a:r>
            <a:r>
              <a:rPr lang="ca-ES" sz="4400" dirty="0" smtClean="0">
                <a:solidFill>
                  <a:schemeClr val="tx2"/>
                </a:solidFill>
                <a:latin typeface="+mj-lt"/>
              </a:rPr>
              <a:t>ivitats </a:t>
            </a: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dirty="0" smtClean="0">
              <a:solidFill>
                <a:srgbClr val="3333CC"/>
              </a:solidFill>
              <a:latin typeface="+mj-lt"/>
            </a:endParaRP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rgbClr val="3333CC"/>
                </a:solidFill>
                <a:latin typeface="+mj-lt"/>
              </a:rPr>
              <a:t>		 </a:t>
            </a:r>
            <a:endParaRPr lang="ca-ES" sz="4400" b="1" dirty="0" smtClean="0">
              <a:solidFill>
                <a:srgbClr val="3333CC"/>
              </a:solidFill>
              <a:latin typeface="Arial" charset="0"/>
            </a:endParaRP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300" b="1" dirty="0" smtClean="0">
              <a:solidFill>
                <a:srgbClr val="3333CC"/>
              </a:solidFill>
              <a:latin typeface="+mj-lt"/>
            </a:endParaRPr>
          </a:p>
          <a:p>
            <a:pPr marL="301625"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es-ES" sz="4400" b="1" dirty="0" smtClean="0">
              <a:solidFill>
                <a:srgbClr val="3333CC"/>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0"/>
            <a:ext cx="8229600" cy="6858000"/>
          </a:xfrm>
        </p:spPr>
        <p:txBody>
          <a:bodyPr>
            <a:normAutofit lnSpcReduction="10000"/>
          </a:bodyPr>
          <a:lstStyle/>
          <a:p>
            <a:pPr>
              <a:buFont typeface="Times New Roman" pitchFamily="16" charset="0"/>
              <a:buNone/>
            </a:pPr>
            <a:endParaRPr lang="ca-ES" dirty="0" smtClean="0">
              <a:solidFill>
                <a:srgbClr val="000099"/>
              </a:solidFill>
              <a:latin typeface="Arial" charset="0"/>
            </a:endParaRPr>
          </a:p>
          <a:p>
            <a:pPr>
              <a:buFont typeface="Times New Roman" pitchFamily="16" charset="0"/>
              <a:buNone/>
            </a:pPr>
            <a:r>
              <a:rPr lang="ca-ES" dirty="0" smtClean="0">
                <a:solidFill>
                  <a:srgbClr val="000099"/>
                </a:solidFill>
                <a:latin typeface="Arial" charset="0"/>
              </a:rPr>
              <a:t> </a:t>
            </a:r>
            <a:r>
              <a:rPr lang="ca-ES" sz="4000" dirty="0" smtClean="0">
                <a:solidFill>
                  <a:schemeClr val="tx2"/>
                </a:solidFill>
                <a:latin typeface="Arial" charset="0"/>
              </a:rPr>
              <a:t>Informació i Comunicació</a:t>
            </a:r>
          </a:p>
          <a:p>
            <a:pPr lvl="1">
              <a:buFont typeface="Times New Roman" pitchFamily="16" charset="0"/>
              <a:buNone/>
            </a:pPr>
            <a:endParaRPr lang="ca-ES" sz="4000" dirty="0" smtClean="0">
              <a:solidFill>
                <a:schemeClr val="tx2"/>
              </a:solidFill>
              <a:latin typeface="Arial" charset="0"/>
            </a:endParaRPr>
          </a:p>
          <a:p>
            <a:pPr lvl="1">
              <a:buFont typeface="Times New Roman" pitchFamily="16" charset="0"/>
              <a:buNone/>
            </a:pPr>
            <a:r>
              <a:rPr lang="ca-ES" sz="4000" dirty="0" smtClean="0">
                <a:solidFill>
                  <a:schemeClr val="tx2"/>
                </a:solidFill>
                <a:latin typeface="Arial" charset="0"/>
              </a:rPr>
              <a:t>Publicacions</a:t>
            </a:r>
          </a:p>
          <a:p>
            <a:pPr lvl="2">
              <a:buNone/>
            </a:pPr>
            <a:r>
              <a:rPr lang="ca-ES" sz="4000" dirty="0" smtClean="0">
                <a:solidFill>
                  <a:schemeClr val="tx2"/>
                </a:solidFill>
                <a:latin typeface="Arial" charset="0"/>
              </a:rPr>
              <a:t>Edicions en </a:t>
            </a:r>
            <a:r>
              <a:rPr lang="ca-ES" sz="4000" dirty="0" err="1" smtClean="0">
                <a:solidFill>
                  <a:schemeClr val="tx2"/>
                </a:solidFill>
                <a:latin typeface="Arial" charset="0"/>
              </a:rPr>
              <a:t>braille</a:t>
            </a:r>
            <a:r>
              <a:rPr lang="ca-ES" sz="4000" dirty="0" smtClean="0">
                <a:solidFill>
                  <a:schemeClr val="tx2"/>
                </a:solidFill>
                <a:latin typeface="Arial" charset="0"/>
              </a:rPr>
              <a:t>,</a:t>
            </a:r>
          </a:p>
          <a:p>
            <a:pPr lvl="2">
              <a:buNone/>
            </a:pPr>
            <a:r>
              <a:rPr lang="ca-ES" sz="4000" dirty="0" smtClean="0">
                <a:solidFill>
                  <a:schemeClr val="tx2"/>
                </a:solidFill>
                <a:latin typeface="Arial" charset="0"/>
              </a:rPr>
              <a:t>Grans caràcters</a:t>
            </a:r>
          </a:p>
          <a:p>
            <a:pPr lvl="2">
              <a:buNone/>
            </a:pPr>
            <a:r>
              <a:rPr lang="ca-ES" sz="4000" dirty="0" smtClean="0">
                <a:solidFill>
                  <a:schemeClr val="tx2"/>
                </a:solidFill>
                <a:latin typeface="Arial" charset="0"/>
              </a:rPr>
              <a:t>Lectura fàcil</a:t>
            </a:r>
          </a:p>
          <a:p>
            <a:pPr lvl="2">
              <a:buNone/>
            </a:pPr>
            <a:r>
              <a:rPr lang="ca-ES" sz="4000" dirty="0" smtClean="0">
                <a:solidFill>
                  <a:schemeClr val="tx2"/>
                </a:solidFill>
                <a:latin typeface="Arial" charset="0"/>
              </a:rPr>
              <a:t>Pagines Web</a:t>
            </a:r>
          </a:p>
          <a:p>
            <a:pPr lvl="2">
              <a:buNone/>
            </a:pPr>
            <a:r>
              <a:rPr lang="ca-ES" sz="4000" dirty="0" smtClean="0">
                <a:solidFill>
                  <a:schemeClr val="tx2"/>
                </a:solidFill>
                <a:latin typeface="Arial" charset="0"/>
              </a:rPr>
              <a:t>La </a:t>
            </a:r>
            <a:r>
              <a:rPr lang="ca-ES" sz="4000" dirty="0" err="1" smtClean="0">
                <a:solidFill>
                  <a:schemeClr val="tx2"/>
                </a:solidFill>
                <a:latin typeface="Arial" charset="0"/>
              </a:rPr>
              <a:t>senyalètica</a:t>
            </a:r>
            <a:endParaRPr lang="ca-ES" sz="4000" dirty="0" smtClean="0">
              <a:solidFill>
                <a:schemeClr val="tx2"/>
              </a:solidFill>
              <a:latin typeface="Arial" charset="0"/>
            </a:endParaRPr>
          </a:p>
          <a:p>
            <a:pPr lvl="2">
              <a:buNone/>
            </a:pPr>
            <a:r>
              <a:rPr lang="ca-ES" sz="4000" dirty="0" smtClean="0">
                <a:solidFill>
                  <a:schemeClr val="tx2"/>
                </a:solidFill>
                <a:latin typeface="Arial" charset="0"/>
              </a:rPr>
              <a:t>Pictogrames </a:t>
            </a:r>
          </a:p>
          <a:p>
            <a:pPr lvl="1">
              <a:buNone/>
            </a:pPr>
            <a:endParaRPr lang="es-ES" sz="2000" dirty="0" smtClean="0">
              <a:solidFill>
                <a:schemeClr val="tx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Marcador de contenido"/>
          <p:cNvSpPr>
            <a:spLocks noGrp="1"/>
          </p:cNvSpPr>
          <p:nvPr>
            <p:ph idx="1"/>
          </p:nvPr>
        </p:nvSpPr>
        <p:spPr/>
        <p:txBody>
          <a:bodyPr/>
          <a:lstStyle/>
          <a:p>
            <a:r>
              <a:rPr lang="ca-ES" sz="2800" dirty="0" smtClean="0">
                <a:solidFill>
                  <a:schemeClr val="tx2"/>
                </a:solidFill>
              </a:rPr>
              <a:t>Comunicació amb Pictogrames </a:t>
            </a:r>
          </a:p>
          <a:p>
            <a:endParaRPr lang="ca-ES" sz="2000" dirty="0" smtClean="0">
              <a:solidFill>
                <a:schemeClr val="tx2"/>
              </a:solidFill>
            </a:endParaRPr>
          </a:p>
          <a:p>
            <a:pPr>
              <a:buFont typeface="Times New Roman" pitchFamily="16" charset="0"/>
              <a:buNone/>
            </a:pPr>
            <a:endParaRPr lang="ca-ES" sz="2000" dirty="0" smtClean="0">
              <a:solidFill>
                <a:schemeClr val="tx2"/>
              </a:solidFill>
            </a:endParaRPr>
          </a:p>
          <a:p>
            <a:r>
              <a:rPr lang="ca-ES" sz="2000" b="1" dirty="0" smtClean="0">
                <a:solidFill>
                  <a:schemeClr val="tx2"/>
                </a:solidFill>
              </a:rPr>
              <a:t>Casa de cultura </a:t>
            </a:r>
            <a:endParaRPr lang="es-ES" sz="2000" b="1" dirty="0" smtClean="0">
              <a:solidFill>
                <a:schemeClr val="tx2"/>
              </a:solidFill>
            </a:endParaRPr>
          </a:p>
        </p:txBody>
      </p:sp>
      <p:pic>
        <p:nvPicPr>
          <p:cNvPr id="33796" name="Picture 5" descr="C:\Users\imma\AppData\Local\Temp\guia.png"/>
          <p:cNvPicPr>
            <a:picLocks noChangeAspect="1" noChangeArrowheads="1"/>
          </p:cNvPicPr>
          <p:nvPr/>
        </p:nvPicPr>
        <p:blipFill>
          <a:blip r:embed="rId3"/>
          <a:srcRect/>
          <a:stretch>
            <a:fillRect/>
          </a:stretch>
        </p:blipFill>
        <p:spPr bwMode="auto">
          <a:xfrm>
            <a:off x="4929188" y="2928938"/>
            <a:ext cx="3548062" cy="3548062"/>
          </a:xfrm>
          <a:prstGeom prst="rect">
            <a:avLst/>
          </a:prstGeom>
          <a:noFill/>
          <a:ln w="9525">
            <a:noFill/>
            <a:miter lim="800000"/>
            <a:headEnd/>
            <a:tailEnd/>
          </a:ln>
        </p:spPr>
      </p:pic>
      <p:pic>
        <p:nvPicPr>
          <p:cNvPr id="33797" name="Picture 6" descr="C:\Users\imma\AppData\Local\Temp\casa_de_cultura.png"/>
          <p:cNvPicPr>
            <a:picLocks noChangeAspect="1" noChangeArrowheads="1"/>
          </p:cNvPicPr>
          <p:nvPr/>
        </p:nvPicPr>
        <p:blipFill>
          <a:blip r:embed="rId4"/>
          <a:srcRect/>
          <a:stretch>
            <a:fillRect/>
          </a:stretch>
        </p:blipFill>
        <p:spPr bwMode="auto">
          <a:xfrm>
            <a:off x="1071563" y="3429000"/>
            <a:ext cx="2857500" cy="2857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2 Marcador de contenido"/>
          <p:cNvSpPr>
            <a:spLocks noGrp="1"/>
          </p:cNvSpPr>
          <p:nvPr>
            <p:ph idx="1"/>
          </p:nvPr>
        </p:nvSpPr>
        <p:spPr>
          <a:xfrm>
            <a:off x="500034" y="0"/>
            <a:ext cx="8643966" cy="6858000"/>
          </a:xfrm>
        </p:spPr>
        <p:txBody>
          <a:bodyPr>
            <a:noAutofit/>
          </a:bodyPr>
          <a:lstStyle/>
          <a:p>
            <a:pPr>
              <a:buFont typeface="Times New Roman" pitchFamily="18" charset="0"/>
              <a:buChar char="•"/>
              <a:defRPr/>
            </a:pPr>
            <a:endParaRPr lang="ca-ES" sz="4000" dirty="0" smtClean="0">
              <a:solidFill>
                <a:schemeClr val="tx2"/>
              </a:solidFill>
            </a:endParaRPr>
          </a:p>
          <a:p>
            <a:pPr>
              <a:buNone/>
              <a:defRPr/>
            </a:pPr>
            <a:r>
              <a:rPr lang="ca-ES" sz="4000" dirty="0" smtClean="0">
                <a:solidFill>
                  <a:schemeClr val="tx2"/>
                </a:solidFill>
              </a:rPr>
              <a:t>Senyalització dels Espais </a:t>
            </a:r>
          </a:p>
          <a:p>
            <a:pPr>
              <a:buFont typeface="Times New Roman" pitchFamily="18" charset="0"/>
              <a:buChar char="•"/>
              <a:defRPr/>
            </a:pPr>
            <a:endParaRPr lang="ca-ES" sz="4000" dirty="0" smtClean="0">
              <a:solidFill>
                <a:schemeClr val="tx2"/>
              </a:solidFill>
            </a:endParaRPr>
          </a:p>
          <a:p>
            <a:pPr lvl="1">
              <a:buNone/>
              <a:defRPr/>
            </a:pPr>
            <a:r>
              <a:rPr lang="ca-ES" sz="4000" b="1" dirty="0" smtClean="0">
                <a:solidFill>
                  <a:schemeClr val="tx2"/>
                </a:solidFill>
              </a:rPr>
              <a:t>Retolació senzilla, bàsica </a:t>
            </a:r>
          </a:p>
          <a:p>
            <a:pPr lvl="1">
              <a:buNone/>
              <a:defRPr/>
            </a:pPr>
            <a:r>
              <a:rPr lang="ca-ES" sz="4000" b="1" dirty="0" smtClean="0">
                <a:solidFill>
                  <a:schemeClr val="tx2"/>
                </a:solidFill>
              </a:rPr>
              <a:t>Format tàctil i visual</a:t>
            </a:r>
          </a:p>
          <a:p>
            <a:pPr lvl="1">
              <a:buNone/>
              <a:defRPr/>
            </a:pPr>
            <a:r>
              <a:rPr lang="ca-ES" sz="4000" b="1" dirty="0" smtClean="0">
                <a:solidFill>
                  <a:schemeClr val="tx2"/>
                </a:solidFill>
              </a:rPr>
              <a:t>Tipologia de lletra </a:t>
            </a:r>
          </a:p>
          <a:p>
            <a:pPr lvl="1">
              <a:buNone/>
              <a:defRPr/>
            </a:pPr>
            <a:r>
              <a:rPr lang="ca-ES" sz="4000" b="1" dirty="0" smtClean="0">
                <a:solidFill>
                  <a:schemeClr val="tx2"/>
                </a:solidFill>
              </a:rPr>
              <a:t>Contrast cromàtic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3"/>
          <p:cNvSpPr txBox="1">
            <a:spLocks noChangeArrowheads="1"/>
          </p:cNvSpPr>
          <p:nvPr/>
        </p:nvSpPr>
        <p:spPr bwMode="auto">
          <a:xfrm>
            <a:off x="323850" y="333375"/>
            <a:ext cx="4967288" cy="706438"/>
          </a:xfrm>
          <a:prstGeom prst="rect">
            <a:avLst/>
          </a:prstGeom>
          <a:noFill/>
          <a:ln w="9525">
            <a:noFill/>
            <a:miter lim="800000"/>
            <a:headEnd/>
            <a:tailEnd/>
          </a:ln>
        </p:spPr>
        <p:txBody>
          <a:bodyPr>
            <a:spAutoFit/>
          </a:bodyPr>
          <a:lstStyle/>
          <a:p>
            <a:pPr algn="ctr" eaLnBrk="1" hangingPunct="1"/>
            <a:r>
              <a:rPr lang="es-ES" altLang="es-ES" sz="4000" b="1" dirty="0" err="1" smtClean="0">
                <a:latin typeface="MS Reference Sans Serif" pitchFamily="34" charset="0"/>
              </a:rPr>
              <a:t>Fets</a:t>
            </a:r>
            <a:r>
              <a:rPr lang="es-ES" altLang="es-ES" sz="4000" b="1" dirty="0" smtClean="0">
                <a:latin typeface="MS Reference Sans Serif" pitchFamily="34" charset="0"/>
              </a:rPr>
              <a:t> </a:t>
            </a:r>
            <a:r>
              <a:rPr lang="es-ES" altLang="es-ES" sz="4000" b="1" dirty="0" err="1" smtClean="0">
                <a:latin typeface="MS Reference Sans Serif" pitchFamily="34" charset="0"/>
              </a:rPr>
              <a:t>rellevants</a:t>
            </a:r>
            <a:endParaRPr lang="es-ES" altLang="es-ES" sz="4000" b="1" dirty="0">
              <a:latin typeface="MS Reference Sans Serif" pitchFamily="34" charset="0"/>
            </a:endParaRPr>
          </a:p>
        </p:txBody>
      </p:sp>
      <p:pic>
        <p:nvPicPr>
          <p:cNvPr id="21507" name="Imagen 2" descr="38543705.jpg"/>
          <p:cNvPicPr>
            <a:picLocks noChangeAspect="1"/>
          </p:cNvPicPr>
          <p:nvPr/>
        </p:nvPicPr>
        <p:blipFill>
          <a:blip r:embed="rId3"/>
          <a:srcRect/>
          <a:stretch>
            <a:fillRect/>
          </a:stretch>
        </p:blipFill>
        <p:spPr bwMode="auto">
          <a:xfrm>
            <a:off x="2571736" y="1365250"/>
            <a:ext cx="3900486" cy="520666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Marcador de contenido"/>
          <p:cNvSpPr>
            <a:spLocks noGrp="1"/>
          </p:cNvSpPr>
          <p:nvPr>
            <p:ph idx="1"/>
          </p:nvPr>
        </p:nvSpPr>
        <p:spPr>
          <a:xfrm>
            <a:off x="457200" y="0"/>
            <a:ext cx="8229600" cy="6126163"/>
          </a:xfrm>
        </p:spPr>
        <p:txBody>
          <a:bodyPr/>
          <a:lstStyle/>
          <a:p>
            <a:endParaRPr lang="ca-ES" sz="3600" dirty="0" smtClean="0">
              <a:solidFill>
                <a:schemeClr val="tx2"/>
              </a:solidFill>
              <a:latin typeface="Arial" charset="0"/>
              <a:cs typeface="Arial" charset="0"/>
            </a:endParaRPr>
          </a:p>
          <a:p>
            <a:endParaRPr lang="ca-ES" sz="3600" dirty="0" smtClean="0">
              <a:solidFill>
                <a:schemeClr val="tx2"/>
              </a:solidFill>
              <a:latin typeface="Arial" charset="0"/>
              <a:cs typeface="Arial" charset="0"/>
            </a:endParaRPr>
          </a:p>
          <a:p>
            <a:pPr>
              <a:buNone/>
            </a:pPr>
            <a:r>
              <a:rPr lang="ca-ES" sz="3600" dirty="0" smtClean="0">
                <a:solidFill>
                  <a:schemeClr val="tx2"/>
                </a:solidFill>
                <a:latin typeface="Arial" charset="0"/>
                <a:cs typeface="Arial" charset="0"/>
              </a:rPr>
              <a:t>   L’Accessibilitat a les web permet </a:t>
            </a:r>
          </a:p>
          <a:p>
            <a:pPr>
              <a:lnSpc>
                <a:spcPct val="150000"/>
              </a:lnSpc>
              <a:buFont typeface="Times New Roman" pitchFamily="16" charset="0"/>
              <a:buNone/>
            </a:pPr>
            <a:r>
              <a:rPr lang="ca-ES" sz="3600" dirty="0" smtClean="0">
                <a:solidFill>
                  <a:schemeClr val="tx2"/>
                </a:solidFill>
                <a:latin typeface="Arial" charset="0"/>
                <a:cs typeface="Arial" charset="0"/>
              </a:rPr>
              <a:t> 	que la informació sigui usada i utilitzada per al major nombre de persones, independentment de les limitacions personals o de l’entorn</a:t>
            </a:r>
            <a:endParaRPr lang="es-ES" sz="3600" dirty="0" smtClean="0">
              <a:solidFill>
                <a:schemeClr val="tx2"/>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Marcador de contenido"/>
          <p:cNvSpPr>
            <a:spLocks noGrp="1"/>
          </p:cNvSpPr>
          <p:nvPr>
            <p:ph idx="1"/>
          </p:nvPr>
        </p:nvSpPr>
        <p:spPr>
          <a:xfrm>
            <a:off x="0" y="0"/>
            <a:ext cx="9144000" cy="6715125"/>
          </a:xfrm>
        </p:spPr>
        <p:txBody>
          <a:bodyPr>
            <a:normAutofit fontScale="85000" lnSpcReduction="20000"/>
          </a:bodyPr>
          <a:lstStyle/>
          <a:p>
            <a:endParaRPr lang="ca-ES" dirty="0" smtClean="0"/>
          </a:p>
          <a:p>
            <a:pPr>
              <a:buNone/>
            </a:pPr>
            <a:r>
              <a:rPr lang="ca-ES" sz="4000" b="1" dirty="0" smtClean="0">
                <a:solidFill>
                  <a:schemeClr val="tx2"/>
                </a:solidFill>
                <a:latin typeface="Arial" charset="0"/>
                <a:cs typeface="Arial" charset="0"/>
              </a:rPr>
              <a:t>Disseny per a tothom  dels entorns WEB</a:t>
            </a:r>
            <a:r>
              <a:rPr lang="ca-ES" sz="4000" dirty="0" smtClean="0">
                <a:solidFill>
                  <a:schemeClr val="tx2"/>
                </a:solidFill>
                <a:latin typeface="Arial" charset="0"/>
                <a:cs typeface="Arial" charset="0"/>
              </a:rPr>
              <a:t>:</a:t>
            </a:r>
          </a:p>
          <a:p>
            <a:pPr>
              <a:buNone/>
            </a:pPr>
            <a:endParaRPr lang="ca-ES" sz="4000" dirty="0" smtClean="0">
              <a:solidFill>
                <a:schemeClr val="tx2"/>
              </a:solidFill>
              <a:latin typeface="Arial" charset="0"/>
              <a:cs typeface="Arial" charset="0"/>
            </a:endParaRPr>
          </a:p>
          <a:p>
            <a:pPr>
              <a:buNone/>
            </a:pPr>
            <a:endParaRPr lang="ca-ES" sz="4000" dirty="0" smtClean="0">
              <a:solidFill>
                <a:schemeClr val="tx2"/>
              </a:solidFill>
              <a:latin typeface="Arial" charset="0"/>
              <a:cs typeface="Arial" charset="0"/>
            </a:endParaRPr>
          </a:p>
          <a:p>
            <a:pPr lvl="2">
              <a:buNone/>
            </a:pPr>
            <a:r>
              <a:rPr lang="ca-ES" sz="4000" dirty="0" smtClean="0">
                <a:solidFill>
                  <a:schemeClr val="tx2"/>
                </a:solidFill>
                <a:latin typeface="Arial" charset="0"/>
              </a:rPr>
              <a:t>Principis:</a:t>
            </a:r>
          </a:p>
          <a:p>
            <a:pPr lvl="3">
              <a:lnSpc>
                <a:spcPct val="100000"/>
              </a:lnSpc>
              <a:buNone/>
            </a:pPr>
            <a:r>
              <a:rPr lang="ca-ES" sz="4000" dirty="0" smtClean="0">
                <a:solidFill>
                  <a:schemeClr val="tx2"/>
                </a:solidFill>
                <a:latin typeface="Arial" charset="0"/>
              </a:rPr>
              <a:t>Igualtat d’ús</a:t>
            </a:r>
          </a:p>
          <a:p>
            <a:pPr lvl="3">
              <a:lnSpc>
                <a:spcPct val="100000"/>
              </a:lnSpc>
              <a:buNone/>
            </a:pPr>
            <a:r>
              <a:rPr lang="ca-ES" sz="4000" dirty="0" smtClean="0">
                <a:solidFill>
                  <a:schemeClr val="tx2"/>
                </a:solidFill>
                <a:latin typeface="Arial" charset="0"/>
              </a:rPr>
              <a:t>Flexibilitat </a:t>
            </a:r>
          </a:p>
          <a:p>
            <a:pPr lvl="3">
              <a:lnSpc>
                <a:spcPct val="100000"/>
              </a:lnSpc>
              <a:buNone/>
            </a:pPr>
            <a:r>
              <a:rPr lang="ca-ES" sz="4000" dirty="0" smtClean="0">
                <a:solidFill>
                  <a:schemeClr val="tx2"/>
                </a:solidFill>
                <a:latin typeface="Arial" charset="0"/>
              </a:rPr>
              <a:t>Simple  i  intuïtiu</a:t>
            </a:r>
          </a:p>
          <a:p>
            <a:pPr lvl="3">
              <a:lnSpc>
                <a:spcPct val="100000"/>
              </a:lnSpc>
              <a:buNone/>
            </a:pPr>
            <a:r>
              <a:rPr lang="ca-ES" sz="4000" dirty="0" smtClean="0">
                <a:solidFill>
                  <a:schemeClr val="tx2"/>
                </a:solidFill>
                <a:latin typeface="Arial" charset="0"/>
              </a:rPr>
              <a:t>Informació fàcil de percebre</a:t>
            </a:r>
          </a:p>
          <a:p>
            <a:pPr lvl="3">
              <a:lnSpc>
                <a:spcPct val="100000"/>
              </a:lnSpc>
              <a:buNone/>
            </a:pPr>
            <a:r>
              <a:rPr lang="ca-ES" sz="4000" dirty="0" smtClean="0">
                <a:solidFill>
                  <a:schemeClr val="tx2"/>
                </a:solidFill>
                <a:latin typeface="Arial" charset="0"/>
              </a:rPr>
              <a:t>Tolerant als errors</a:t>
            </a:r>
          </a:p>
          <a:p>
            <a:pPr lvl="3">
              <a:lnSpc>
                <a:spcPct val="100000"/>
              </a:lnSpc>
              <a:buNone/>
            </a:pPr>
            <a:r>
              <a:rPr lang="ca-ES" sz="4000" dirty="0" smtClean="0">
                <a:solidFill>
                  <a:schemeClr val="tx2"/>
                </a:solidFill>
                <a:latin typeface="Arial" charset="0"/>
              </a:rPr>
              <a:t>Minimitzar l’esforç físic</a:t>
            </a:r>
          </a:p>
          <a:p>
            <a:pPr lvl="3">
              <a:lnSpc>
                <a:spcPct val="100000"/>
              </a:lnSpc>
              <a:buNone/>
            </a:pPr>
            <a:r>
              <a:rPr lang="ca-ES" sz="4000" dirty="0" smtClean="0">
                <a:solidFill>
                  <a:schemeClr val="tx2"/>
                </a:solidFill>
                <a:latin typeface="Arial" charset="0"/>
              </a:rPr>
              <a:t>Dimensions apropiades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Marcador de contenido"/>
          <p:cNvSpPr>
            <a:spLocks noGrp="1"/>
          </p:cNvSpPr>
          <p:nvPr>
            <p:ph idx="1"/>
          </p:nvPr>
        </p:nvSpPr>
        <p:spPr/>
        <p:txBody>
          <a:bodyPr>
            <a:normAutofit fontScale="55000" lnSpcReduction="20000"/>
          </a:bodyPr>
          <a:lstStyle/>
          <a:p>
            <a:pPr>
              <a:buFont typeface="Times New Roman" pitchFamily="18" charset="0"/>
              <a:buChar char="•"/>
              <a:defRPr/>
            </a:pPr>
            <a:r>
              <a:rPr lang="ca-ES" sz="5700" dirty="0" smtClean="0">
                <a:solidFill>
                  <a:schemeClr val="tx2"/>
                </a:solidFill>
              </a:rPr>
              <a:t>Retolació adossada a la paret:</a:t>
            </a:r>
          </a:p>
          <a:p>
            <a:pPr>
              <a:buFont typeface="Times New Roman" pitchFamily="18" charset="0"/>
              <a:buChar char="•"/>
              <a:defRPr/>
            </a:pPr>
            <a:endParaRPr lang="ca-ES" sz="5700" dirty="0" smtClean="0">
              <a:solidFill>
                <a:schemeClr val="tx2"/>
              </a:solidFill>
            </a:endParaRPr>
          </a:p>
          <a:p>
            <a:pPr lvl="1">
              <a:buFont typeface="Times New Roman" pitchFamily="18" charset="0"/>
              <a:buChar char="–"/>
              <a:defRPr/>
            </a:pPr>
            <a:r>
              <a:rPr lang="ca-ES" sz="5700" dirty="0" smtClean="0">
                <a:solidFill>
                  <a:schemeClr val="tx2"/>
                </a:solidFill>
              </a:rPr>
              <a:t>A la paret al costat dret de la porta o accés </a:t>
            </a:r>
          </a:p>
          <a:p>
            <a:pPr lvl="1">
              <a:buFont typeface="Times New Roman" pitchFamily="18" charset="0"/>
              <a:buChar char="–"/>
              <a:defRPr/>
            </a:pPr>
            <a:endParaRPr lang="ca-ES" sz="5700" dirty="0" smtClean="0">
              <a:solidFill>
                <a:schemeClr val="tx2"/>
              </a:solidFill>
            </a:endParaRPr>
          </a:p>
          <a:p>
            <a:pPr lvl="1">
              <a:buFont typeface="Times New Roman" pitchFamily="18" charset="0"/>
              <a:buChar char="–"/>
              <a:defRPr/>
            </a:pPr>
            <a:r>
              <a:rPr lang="ca-ES" sz="5700" dirty="0" smtClean="0">
                <a:solidFill>
                  <a:schemeClr val="tx2"/>
                </a:solidFill>
              </a:rPr>
              <a:t> si no és possible, a la mateixa porta o al costat de pany o maneta</a:t>
            </a:r>
          </a:p>
          <a:p>
            <a:pPr lvl="1">
              <a:buFont typeface="Times New Roman" pitchFamily="18" charset="0"/>
              <a:buChar char="–"/>
              <a:defRPr/>
            </a:pPr>
            <a:endParaRPr lang="ca-ES" sz="5700" dirty="0" smtClean="0">
              <a:solidFill>
                <a:schemeClr val="tx2"/>
              </a:solidFill>
            </a:endParaRPr>
          </a:p>
          <a:p>
            <a:pPr lvl="1">
              <a:buFont typeface="Times New Roman" pitchFamily="18" charset="0"/>
              <a:buChar char="–"/>
              <a:defRPr/>
            </a:pPr>
            <a:r>
              <a:rPr lang="ca-ES" sz="5700" dirty="0" smtClean="0">
                <a:solidFill>
                  <a:schemeClr val="tx2"/>
                </a:solidFill>
              </a:rPr>
              <a:t>La vora superior del rètol es situa a una alçada màxima des del terra de 175 cm.</a:t>
            </a:r>
          </a:p>
          <a:p>
            <a:pPr>
              <a:buFont typeface="Times New Roman" pitchFamily="18" charset="0"/>
              <a:buChar char="•"/>
              <a:defRPr/>
            </a:pPr>
            <a:endParaRPr lang="ca-ES" dirty="0" smtClean="0"/>
          </a:p>
        </p:txBody>
      </p:sp>
      <p:sp>
        <p:nvSpPr>
          <p:cNvPr id="3277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body" idx="4294967295"/>
          </p:nvPr>
        </p:nvSpPr>
        <p:spPr>
          <a:xfrm>
            <a:off x="3927440" y="0"/>
            <a:ext cx="5216560" cy="6286520"/>
          </a:xfrm>
        </p:spPr>
        <p:txBody>
          <a:bodyPr>
            <a:normAutofit fontScale="92500"/>
          </a:bodyPr>
          <a:lstStyle/>
          <a:p>
            <a:pPr marL="328613" indent="-325438">
              <a:lnSpc>
                <a:spcPct val="96000"/>
              </a:lnSpc>
              <a:spcBef>
                <a:spcPts val="700"/>
              </a:spcBef>
              <a:buClrTx/>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a-ES" sz="3600" dirty="0" smtClean="0">
              <a:solidFill>
                <a:schemeClr val="tx2"/>
              </a:solidFill>
              <a:latin typeface="Arial" charset="0"/>
            </a:endParaRPr>
          </a:p>
          <a:p>
            <a:pPr marL="328613" indent="-325438">
              <a:lnSpc>
                <a:spcPct val="96000"/>
              </a:lnSpc>
              <a:spcBef>
                <a:spcPts val="700"/>
              </a:spcBef>
              <a:buClrTx/>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a-ES" sz="3600" dirty="0" smtClean="0">
                <a:solidFill>
                  <a:schemeClr val="tx2"/>
                </a:solidFill>
                <a:latin typeface="Arial" charset="0"/>
              </a:rPr>
              <a:t>   Accessibilitat a  la Comunicació</a:t>
            </a:r>
          </a:p>
          <a:p>
            <a:pPr marL="328613" indent="-325438">
              <a:lnSpc>
                <a:spcPct val="96000"/>
              </a:lnSpc>
              <a:spcBef>
                <a:spcPts val="700"/>
              </a:spcBef>
              <a:buFontTx/>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a-ES" sz="3600" dirty="0" smtClean="0">
              <a:solidFill>
                <a:schemeClr val="tx2"/>
              </a:solidFill>
              <a:latin typeface="Arial" charset="0"/>
            </a:endParaRPr>
          </a:p>
          <a:p>
            <a:pPr marL="328613" indent="-325438">
              <a:lnSpc>
                <a:spcPct val="96000"/>
              </a:lnSpc>
              <a:spcBef>
                <a:spcPts val="700"/>
              </a:spcBef>
              <a:buClr>
                <a:srgbClr val="FFFF00"/>
              </a:buClr>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a-ES" sz="3600" dirty="0" smtClean="0">
                <a:solidFill>
                  <a:schemeClr val="tx2"/>
                </a:solidFill>
                <a:latin typeface="Arial" charset="0"/>
              </a:rPr>
              <a:t>Transcripció en temps real</a:t>
            </a:r>
          </a:p>
          <a:p>
            <a:pPr marL="328613" indent="-325438">
              <a:lnSpc>
                <a:spcPct val="88000"/>
              </a:lnSpc>
              <a:buClr>
                <a:srgbClr val="FFFF00"/>
              </a:buClr>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a-ES" sz="3600" dirty="0" smtClean="0">
                <a:solidFill>
                  <a:schemeClr val="tx2"/>
                </a:solidFill>
                <a:latin typeface="Arial" charset="0"/>
              </a:rPr>
              <a:t>Instal·lació de l’anell </a:t>
            </a:r>
          </a:p>
          <a:p>
            <a:pPr marL="328613" indent="-325438">
              <a:lnSpc>
                <a:spcPct val="96000"/>
              </a:lnSpc>
              <a:spcBef>
                <a:spcPts val="700"/>
              </a:spcBef>
              <a:buClrTx/>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a-ES" sz="3600" dirty="0" smtClean="0">
                <a:solidFill>
                  <a:schemeClr val="tx2"/>
                </a:solidFill>
                <a:latin typeface="Arial" charset="0"/>
              </a:rPr>
              <a:t>Magnètic</a:t>
            </a:r>
          </a:p>
          <a:p>
            <a:pPr marL="328613" indent="-325438">
              <a:lnSpc>
                <a:spcPct val="96000"/>
              </a:lnSpc>
              <a:spcBef>
                <a:spcPts val="700"/>
              </a:spcBef>
              <a:buClrTx/>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a-ES" sz="3600" dirty="0" smtClean="0">
              <a:solidFill>
                <a:schemeClr val="tx2"/>
              </a:solidFill>
              <a:latin typeface="Arial" charset="0"/>
            </a:endParaRPr>
          </a:p>
          <a:p>
            <a:pPr marL="328613" indent="-325438">
              <a:lnSpc>
                <a:spcPct val="88000"/>
              </a:lnSpc>
              <a:buClr>
                <a:srgbClr val="FFFF00"/>
              </a:buClr>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a-ES" sz="3600" dirty="0" smtClean="0">
                <a:solidFill>
                  <a:schemeClr val="tx2"/>
                </a:solidFill>
                <a:latin typeface="Arial" charset="0"/>
              </a:rPr>
              <a:t>Subtitulació d’Audiovisuals</a:t>
            </a:r>
          </a:p>
          <a:p>
            <a:pPr marL="328613" indent="-325438">
              <a:lnSpc>
                <a:spcPct val="88000"/>
              </a:lnSpc>
              <a:buClr>
                <a:srgbClr val="FFFF00"/>
              </a:buClr>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a-ES" sz="3600" dirty="0" smtClean="0">
                <a:solidFill>
                  <a:schemeClr val="tx2"/>
                </a:solidFill>
                <a:latin typeface="Arial" charset="0"/>
              </a:rPr>
              <a:t>Interpretació en  </a:t>
            </a:r>
          </a:p>
          <a:p>
            <a:pPr marL="328613" indent="-325438">
              <a:lnSpc>
                <a:spcPct val="88000"/>
              </a:lnSpc>
              <a:buClr>
                <a:srgbClr val="FFFF00"/>
              </a:buClr>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r>
              <a:rPr lang="ca-ES" sz="3600" dirty="0" smtClean="0">
                <a:solidFill>
                  <a:schemeClr val="tx2"/>
                </a:solidFill>
                <a:latin typeface="Arial" charset="0"/>
              </a:rPr>
              <a:t>llengua de signes </a:t>
            </a:r>
          </a:p>
          <a:p>
            <a:pPr lvl="3" indent="-225425">
              <a:lnSpc>
                <a:spcPct val="88000"/>
              </a:lnSpc>
              <a:buClrTx/>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a-ES" sz="2400" dirty="0" smtClean="0">
              <a:solidFill>
                <a:srgbClr val="000080"/>
              </a:solidFill>
              <a:latin typeface="Arial" charset="0"/>
            </a:endParaRPr>
          </a:p>
          <a:p>
            <a:pPr marL="328613" indent="-325438">
              <a:lnSpc>
                <a:spcPct val="80000"/>
              </a:lnSpc>
              <a:spcBef>
                <a:spcPts val="400"/>
              </a:spcBef>
              <a:buClrTx/>
              <a:buFontTx/>
              <a:buNone/>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pPr>
            <a:endParaRPr lang="ca-ES" sz="2400" dirty="0" smtClean="0">
              <a:solidFill>
                <a:srgbClr val="000080"/>
              </a:solidFill>
              <a:latin typeface="Arial" charset="0"/>
            </a:endParaRPr>
          </a:p>
        </p:txBody>
      </p:sp>
      <p:pic>
        <p:nvPicPr>
          <p:cNvPr id="34820" name="Picture 3"/>
          <p:cNvPicPr>
            <a:picLocks noChangeAspect="1" noChangeArrowheads="1"/>
          </p:cNvPicPr>
          <p:nvPr/>
        </p:nvPicPr>
        <p:blipFill>
          <a:blip r:embed="rId3" cstate="print"/>
          <a:srcRect/>
          <a:stretch>
            <a:fillRect/>
          </a:stretch>
        </p:blipFill>
        <p:spPr bwMode="auto">
          <a:xfrm>
            <a:off x="0" y="785794"/>
            <a:ext cx="3929090" cy="3000022"/>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ca-ES" dirty="0" smtClean="0"/>
              <a:t>Teatre Accessible</a:t>
            </a:r>
            <a:endParaRPr lang="es-ES" dirty="0"/>
          </a:p>
        </p:txBody>
      </p:sp>
      <p:pic>
        <p:nvPicPr>
          <p:cNvPr id="4" name="Imagen 2" descr="IMG_7294.jpg"/>
          <p:cNvPicPr>
            <a:picLocks noGrp="1" noChangeAspect="1"/>
          </p:cNvPicPr>
          <p:nvPr>
            <p:ph idx="1"/>
          </p:nvPr>
        </p:nvPicPr>
        <p:blipFill>
          <a:blip r:embed="rId3"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body" idx="4294967295"/>
          </p:nvPr>
        </p:nvSpPr>
        <p:spPr>
          <a:xfrm>
            <a:off x="0" y="0"/>
            <a:ext cx="7380287" cy="7146925"/>
          </a:xfrm>
        </p:spPr>
        <p:txBody>
          <a:bodyPr/>
          <a:lstStyle/>
          <a:p>
            <a:pPr marL="323850" indent="-320675">
              <a:lnSpc>
                <a:spcPct val="51000"/>
              </a:lnSpc>
              <a:spcBef>
                <a:spcPct val="0"/>
              </a:spcBef>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ca-ES" sz="2800" b="1" i="1" dirty="0" smtClean="0">
              <a:solidFill>
                <a:srgbClr val="000099"/>
              </a:solidFill>
              <a:latin typeface="Arial" charset="0"/>
            </a:endParaRPr>
          </a:p>
          <a:p>
            <a:pPr marL="323850" indent="-320675">
              <a:lnSpc>
                <a:spcPct val="50000"/>
              </a:lnSpc>
              <a:spcBef>
                <a:spcPct val="0"/>
              </a:spcBef>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ca-ES" sz="2800" b="1" i="1" dirty="0" smtClean="0">
              <a:solidFill>
                <a:srgbClr val="000099"/>
              </a:solidFill>
              <a:latin typeface="Arial" charset="0"/>
            </a:endParaRPr>
          </a:p>
          <a:p>
            <a:pPr marL="323850" indent="-320675">
              <a:lnSpc>
                <a:spcPct val="51000"/>
              </a:lnSpc>
              <a:spcBef>
                <a:spcPct val="0"/>
              </a:spcBef>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ca-ES" b="1" i="1" dirty="0" smtClean="0">
              <a:solidFill>
                <a:srgbClr val="000099"/>
              </a:solidFill>
              <a:latin typeface="Arial" charset="0"/>
            </a:endParaRPr>
          </a:p>
          <a:p>
            <a:pPr marL="323850" indent="-320675">
              <a:lnSpc>
                <a:spcPct val="51000"/>
              </a:lnSpc>
              <a:spcBef>
                <a:spcPct val="0"/>
              </a:spcBef>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ca-ES" sz="2800" dirty="0" smtClean="0">
                <a:solidFill>
                  <a:srgbClr val="000099"/>
                </a:solidFill>
                <a:latin typeface="Arial" charset="0"/>
              </a:rPr>
              <a:t> </a:t>
            </a:r>
            <a:r>
              <a:rPr lang="ca-ES" sz="4000" dirty="0" smtClean="0">
                <a:solidFill>
                  <a:schemeClr val="tx2"/>
                </a:solidFill>
                <a:latin typeface="Arial" charset="0"/>
              </a:rPr>
              <a:t> Accessibilitat als continguts</a:t>
            </a:r>
          </a:p>
          <a:p>
            <a:pPr marL="323850" indent="-320675">
              <a:lnSpc>
                <a:spcPct val="51000"/>
              </a:lnSpc>
              <a:spcBef>
                <a:spcPct val="0"/>
              </a:spcBef>
              <a:buClrTx/>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ca-ES" sz="4000" dirty="0" smtClean="0">
              <a:solidFill>
                <a:schemeClr val="tx2"/>
              </a:solidFill>
              <a:latin typeface="Arial" charset="0"/>
            </a:endParaRPr>
          </a:p>
          <a:p>
            <a:pPr marL="720725" lvl="1" indent="-263525">
              <a:lnSpc>
                <a:spcPct val="100000"/>
              </a:lnSpc>
              <a:buClr>
                <a:srgbClr val="FFCC00"/>
              </a:buClr>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ca-ES" sz="4000" dirty="0" smtClean="0">
                <a:solidFill>
                  <a:schemeClr val="tx2"/>
                </a:solidFill>
                <a:latin typeface="Arial" charset="0"/>
              </a:rPr>
              <a:t>Reproduccions</a:t>
            </a:r>
          </a:p>
          <a:p>
            <a:pPr marL="720725" lvl="1" indent="-263525">
              <a:lnSpc>
                <a:spcPct val="100000"/>
              </a:lnSpc>
              <a:buClr>
                <a:srgbClr val="FFCC00"/>
              </a:buClr>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ca-ES" sz="4000" dirty="0" smtClean="0">
                <a:solidFill>
                  <a:schemeClr val="tx2"/>
                </a:solidFill>
                <a:latin typeface="Arial" charset="0"/>
              </a:rPr>
              <a:t>Maquetes tàctils</a:t>
            </a:r>
          </a:p>
          <a:p>
            <a:pPr marL="720725" lvl="1" indent="-263525">
              <a:lnSpc>
                <a:spcPct val="100000"/>
              </a:lnSpc>
              <a:buClr>
                <a:srgbClr val="FFCC00"/>
              </a:buClr>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ca-ES" sz="4000" dirty="0" smtClean="0">
                <a:solidFill>
                  <a:schemeClr val="tx2"/>
                </a:solidFill>
                <a:latin typeface="Arial" charset="0"/>
              </a:rPr>
              <a:t>Plànols en relleu </a:t>
            </a:r>
          </a:p>
          <a:p>
            <a:pPr marL="720725" lvl="1" indent="-263525">
              <a:lnSpc>
                <a:spcPct val="100000"/>
              </a:lnSpc>
              <a:buClr>
                <a:srgbClr val="FFCC00"/>
              </a:buClr>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ca-ES" sz="4000" dirty="0" smtClean="0">
                <a:solidFill>
                  <a:schemeClr val="tx2"/>
                </a:solidFill>
                <a:latin typeface="Arial" charset="0"/>
              </a:rPr>
              <a:t>Accés als continguts:</a:t>
            </a:r>
          </a:p>
          <a:p>
            <a:pPr marL="720725" lvl="1" indent="-263525">
              <a:lnSpc>
                <a:spcPct val="100000"/>
              </a:lnSpc>
              <a:buClr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ca-ES" sz="4000" dirty="0" smtClean="0">
                <a:solidFill>
                  <a:schemeClr val="tx2"/>
                </a:solidFill>
                <a:latin typeface="Arial" charset="0"/>
              </a:rPr>
              <a:t>“amb altres paraules”</a:t>
            </a:r>
            <a:r>
              <a:rPr lang="ca-ES" sz="2400" dirty="0" smtClean="0">
                <a:solidFill>
                  <a:srgbClr val="000099"/>
                </a:solidFill>
                <a:latin typeface="Arial" charset="0"/>
              </a:rPr>
              <a:t>”</a:t>
            </a:r>
          </a:p>
        </p:txBody>
      </p:sp>
      <p:pic>
        <p:nvPicPr>
          <p:cNvPr id="35844" name="Picture 3"/>
          <p:cNvPicPr>
            <a:picLocks noChangeAspect="1" noChangeArrowheads="1"/>
          </p:cNvPicPr>
          <p:nvPr/>
        </p:nvPicPr>
        <p:blipFill>
          <a:blip r:embed="rId3"/>
          <a:srcRect/>
          <a:stretch>
            <a:fillRect/>
          </a:stretch>
        </p:blipFill>
        <p:spPr bwMode="auto">
          <a:xfrm>
            <a:off x="5580063" y="2339975"/>
            <a:ext cx="3563937" cy="4518025"/>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ca-ES" dirty="0" smtClean="0"/>
              <a:t>Cultura Accessible</a:t>
            </a:r>
            <a:endParaRPr lang="es-ES" dirty="0"/>
          </a:p>
        </p:txBody>
      </p:sp>
      <p:pic>
        <p:nvPicPr>
          <p:cNvPr id="4" name="Imagen 1" descr="Captura de pantalla 2016-08-09 a les 21.28.41.png"/>
          <p:cNvPicPr>
            <a:picLocks noGrp="1" noChangeAspect="1"/>
          </p:cNvPicPr>
          <p:nvPr>
            <p:ph idx="1"/>
          </p:nvPr>
        </p:nvPicPr>
        <p:blipFill>
          <a:blip r:embed="rId3"/>
          <a:srcRect/>
          <a:stretch>
            <a:fillRect/>
          </a:stretch>
        </p:blipFill>
        <p:spPr bwMode="auto">
          <a:xfrm>
            <a:off x="457200" y="2431614"/>
            <a:ext cx="8229600" cy="286313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mma\Downloads\W19.jpg"/>
          <p:cNvPicPr>
            <a:picLocks noGrp="1" noChangeAspect="1" noChangeArrowheads="1"/>
          </p:cNvPicPr>
          <p:nvPr>
            <p:ph idx="1"/>
          </p:nvPr>
        </p:nvPicPr>
        <p:blipFill>
          <a:blip r:embed="rId3"/>
          <a:srcRect/>
          <a:stretch>
            <a:fillRect/>
          </a:stretch>
        </p:blipFill>
        <p:spPr bwMode="auto">
          <a:xfrm>
            <a:off x="1468482" y="1600200"/>
            <a:ext cx="6207035" cy="45259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C:\Users\imma\Desktop\Maqueta-JALLMODEL-03-Copiar.jpg"/>
          <p:cNvPicPr>
            <a:picLocks noGrp="1" noChangeAspect="1" noChangeArrowheads="1"/>
          </p:cNvPicPr>
          <p:nvPr>
            <p:ph idx="1"/>
          </p:nvPr>
        </p:nvPicPr>
        <p:blipFill>
          <a:blip r:embed="rId2"/>
          <a:srcRect/>
          <a:stretch>
            <a:fillRect/>
          </a:stretch>
        </p:blipFill>
        <p:spPr>
          <a:xfrm>
            <a:off x="1643042" y="857232"/>
            <a:ext cx="4810125" cy="4810125"/>
          </a:xfr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Título"/>
          <p:cNvSpPr>
            <a:spLocks noGrp="1"/>
          </p:cNvSpPr>
          <p:nvPr>
            <p:ph type="title"/>
          </p:nvPr>
        </p:nvSpPr>
        <p:spPr/>
        <p:txBody>
          <a:bodyPr/>
          <a:lstStyle/>
          <a:p>
            <a:endParaRPr lang="es-ES" smtClean="0"/>
          </a:p>
        </p:txBody>
      </p:sp>
      <p:graphicFrame>
        <p:nvGraphicFramePr>
          <p:cNvPr id="2050" name="Object 2"/>
          <p:cNvGraphicFramePr>
            <a:graphicFrameLocks noGrp="1" noChangeAspect="1"/>
          </p:cNvGraphicFramePr>
          <p:nvPr>
            <p:ph idx="1"/>
          </p:nvPr>
        </p:nvGraphicFramePr>
        <p:xfrm>
          <a:off x="1787525" y="1885950"/>
          <a:ext cx="6356350" cy="5075238"/>
        </p:xfrm>
        <a:graphic>
          <a:graphicData uri="http://schemas.openxmlformats.org/presentationml/2006/ole">
            <mc:AlternateContent xmlns:mc="http://schemas.openxmlformats.org/markup-compatibility/2006">
              <mc:Choice xmlns:v="urn:schemas-microsoft-com:vml" Requires="v">
                <p:oleObj spid="_x0000_s33798" r:id="rId4" imgW="6238095" imgH="4982270" progId="MSPhotoEd.3">
                  <p:embed/>
                </p:oleObj>
              </mc:Choice>
              <mc:Fallback>
                <p:oleObj r:id="rId4" imgW="6238095" imgH="4982270"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525" y="1885950"/>
                        <a:ext cx="6356350" cy="507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altLang="es-ES" b="1" dirty="0" err="1" smtClean="0">
                <a:latin typeface="MS Reference Sans Serif" pitchFamily="34" charset="0"/>
              </a:rPr>
              <a:t>Fets</a:t>
            </a:r>
            <a:r>
              <a:rPr lang="es-ES" altLang="es-ES" b="1" dirty="0" smtClean="0">
                <a:latin typeface="MS Reference Sans Serif" pitchFamily="34" charset="0"/>
              </a:rPr>
              <a:t> </a:t>
            </a:r>
            <a:r>
              <a:rPr lang="es-ES" altLang="es-ES" b="1" dirty="0" err="1" smtClean="0">
                <a:latin typeface="MS Reference Sans Serif" pitchFamily="34" charset="0"/>
              </a:rPr>
              <a:t>rellevants</a:t>
            </a:r>
            <a:r>
              <a:rPr lang="es-ES" altLang="es-ES" b="1" dirty="0" smtClean="0">
                <a:latin typeface="MS Reference Sans Serif" pitchFamily="34" charset="0"/>
              </a:rPr>
              <a:t> </a:t>
            </a:r>
            <a:br>
              <a:rPr lang="es-ES" altLang="es-ES" b="1" dirty="0" smtClean="0">
                <a:latin typeface="MS Reference Sans Serif" pitchFamily="34" charset="0"/>
              </a:rPr>
            </a:br>
            <a:endParaRPr lang="es-ES" dirty="0"/>
          </a:p>
        </p:txBody>
      </p:sp>
      <p:pic>
        <p:nvPicPr>
          <p:cNvPr id="4" name="Imagen 4" descr="image2-3.JPG"/>
          <p:cNvPicPr>
            <a:picLocks noGrp="1" noChangeAspect="1"/>
          </p:cNvPicPr>
          <p:nvPr>
            <p:ph idx="1"/>
          </p:nvPr>
        </p:nvPicPr>
        <p:blipFill>
          <a:blip r:embed="rId3" cstate="print"/>
          <a:srcRect/>
          <a:stretch>
            <a:fillRect/>
          </a:stretch>
        </p:blipFill>
        <p:spPr bwMode="auto">
          <a:xfrm>
            <a:off x="2874507" y="1600200"/>
            <a:ext cx="3394986"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642910" y="357166"/>
            <a:ext cx="8134350" cy="6013461"/>
          </a:xfrm>
        </p:spPr>
        <p:txBody>
          <a:bodyPr/>
          <a:lstStyle/>
          <a:p>
            <a:pPr>
              <a:buNone/>
              <a:defRPr/>
            </a:pPr>
            <a:endParaRPr lang="ca-ES" sz="4000" dirty="0" smtClean="0">
              <a:solidFill>
                <a:schemeClr val="tx2"/>
              </a:solidFill>
            </a:endParaRPr>
          </a:p>
          <a:p>
            <a:pPr>
              <a:buNone/>
              <a:defRPr/>
            </a:pPr>
            <a:r>
              <a:rPr lang="ca-ES" sz="4000" dirty="0" smtClean="0">
                <a:solidFill>
                  <a:schemeClr val="tx2"/>
                </a:solidFill>
              </a:rPr>
              <a:t>Accessibilitat als Espais</a:t>
            </a:r>
          </a:p>
          <a:p>
            <a:pPr lvl="1">
              <a:buNone/>
              <a:defRPr/>
            </a:pPr>
            <a:endParaRPr lang="ca-ES" sz="4000" dirty="0" smtClean="0">
              <a:solidFill>
                <a:schemeClr val="tx2"/>
              </a:solidFill>
            </a:endParaRPr>
          </a:p>
          <a:p>
            <a:pPr lvl="2">
              <a:buClr>
                <a:srgbClr val="FFFF00"/>
              </a:buClr>
              <a:buNone/>
              <a:defRPr/>
            </a:pPr>
            <a:r>
              <a:rPr lang="ca-ES" sz="4000" dirty="0" smtClean="0">
                <a:solidFill>
                  <a:schemeClr val="tx2"/>
                </a:solidFill>
              </a:rPr>
              <a:t>Accessos</a:t>
            </a:r>
          </a:p>
          <a:p>
            <a:pPr lvl="2">
              <a:buClr>
                <a:srgbClr val="FFFF00"/>
              </a:buClr>
              <a:buNone/>
              <a:defRPr/>
            </a:pPr>
            <a:r>
              <a:rPr lang="ca-ES" sz="4000" dirty="0" smtClean="0">
                <a:solidFill>
                  <a:schemeClr val="tx2"/>
                </a:solidFill>
              </a:rPr>
              <a:t>Mobiliari</a:t>
            </a:r>
          </a:p>
          <a:p>
            <a:pPr lvl="2">
              <a:buClr>
                <a:srgbClr val="FFFF00"/>
              </a:buClr>
              <a:buNone/>
              <a:defRPr/>
            </a:pPr>
            <a:r>
              <a:rPr lang="ca-ES" sz="4000" dirty="0" smtClean="0">
                <a:solidFill>
                  <a:schemeClr val="tx2"/>
                </a:solidFill>
              </a:rPr>
              <a:t>Objectes</a:t>
            </a:r>
          </a:p>
          <a:p>
            <a:pPr lvl="2">
              <a:buClr>
                <a:srgbClr val="FFFF00"/>
              </a:buClr>
              <a:buNone/>
              <a:defRPr/>
            </a:pPr>
            <a:r>
              <a:rPr lang="ca-ES" sz="4000" dirty="0" smtClean="0">
                <a:solidFill>
                  <a:schemeClr val="tx2"/>
                </a:solidFill>
              </a:rPr>
              <a:t>Serveis (taquilles, WC, cafeteria ...)</a:t>
            </a:r>
          </a:p>
          <a:p>
            <a:pPr lvl="2">
              <a:buFont typeface="Times New Roman" pitchFamily="18" charset="0"/>
              <a:buChar char="•"/>
              <a:defRPr/>
            </a:pPr>
            <a:endParaRPr lang="es-E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endParaRPr lang="es-ES" smtClean="0"/>
          </a:p>
        </p:txBody>
      </p:sp>
      <p:pic>
        <p:nvPicPr>
          <p:cNvPr id="38915" name="Picture 2" descr="C:\Users\imma\Desktop\ret0014toilet-main.jpg"/>
          <p:cNvPicPr>
            <a:picLocks noGrp="1" noChangeAspect="1" noChangeArrowheads="1"/>
          </p:cNvPicPr>
          <p:nvPr>
            <p:ph idx="1"/>
          </p:nvPr>
        </p:nvPicPr>
        <p:blipFill>
          <a:blip r:embed="rId2"/>
          <a:srcRect/>
          <a:stretch>
            <a:fillRect/>
          </a:stretch>
        </p:blipFill>
        <p:spPr>
          <a:xfrm>
            <a:off x="1443038" y="1885950"/>
            <a:ext cx="6162675" cy="4370388"/>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a:xfrm>
            <a:off x="539750" y="-1047750"/>
            <a:ext cx="8234363" cy="2146300"/>
          </a:xfrm>
        </p:spPr>
        <p:txBody>
          <a:bodyPr lIns="0" tIns="0" rIns="0" bIns="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a-ES" sz="3200" i="1" smtClean="0">
                <a:solidFill>
                  <a:srgbClr val="000099"/>
                </a:solidFill>
                <a:latin typeface="Arial" charset="0"/>
              </a:rPr>
              <a:t/>
            </a:r>
            <a:br>
              <a:rPr lang="ca-ES" sz="3200" i="1" smtClean="0">
                <a:solidFill>
                  <a:srgbClr val="000099"/>
                </a:solidFill>
                <a:latin typeface="Arial" charset="0"/>
              </a:rPr>
            </a:br>
            <a:r>
              <a:rPr lang="ca-ES" sz="3200" b="1" i="1" smtClean="0">
                <a:solidFill>
                  <a:srgbClr val="000099"/>
                </a:solidFill>
                <a:latin typeface="Arial" charset="0"/>
              </a:rPr>
              <a:t>Accessibilitat i Diversitat </a:t>
            </a:r>
          </a:p>
        </p:txBody>
      </p:sp>
      <p:sp>
        <p:nvSpPr>
          <p:cNvPr id="39939" name="Text Box 2"/>
          <p:cNvSpPr txBox="1">
            <a:spLocks noChangeArrowheads="1"/>
          </p:cNvSpPr>
          <p:nvPr/>
        </p:nvSpPr>
        <p:spPr bwMode="auto">
          <a:xfrm>
            <a:off x="3600450" y="3060700"/>
            <a:ext cx="5543550" cy="3203575"/>
          </a:xfrm>
          <a:prstGeom prst="rect">
            <a:avLst/>
          </a:prstGeom>
          <a:noFill/>
          <a:ln w="9525">
            <a:noFill/>
            <a:round/>
            <a:headEnd/>
            <a:tailEnd/>
          </a:ln>
        </p:spPr>
        <p:txBody>
          <a:bodyPr lIns="90000" tIns="46800" rIns="90000" bIns="46800"/>
          <a:lstStyle/>
          <a:p>
            <a:pPr lvl="2" indent="-225425">
              <a:lnSpc>
                <a:spcPct val="100000"/>
              </a:lnSpc>
              <a:spcBef>
                <a:spcPts val="800"/>
              </a:spcBef>
              <a:buClrTx/>
              <a:buFontTx/>
              <a:buNone/>
              <a:tabLst>
                <a:tab pos="11430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Lst>
            </a:pPr>
            <a:endParaRPr lang="en-GB" sz="2800" b="1">
              <a:solidFill>
                <a:srgbClr val="000099"/>
              </a:solidFill>
              <a:latin typeface="Arial" charset="0"/>
            </a:endParaRPr>
          </a:p>
          <a:p>
            <a:pPr lvl="4" indent="-225425">
              <a:lnSpc>
                <a:spcPct val="100000"/>
              </a:lnSpc>
              <a:spcBef>
                <a:spcPts val="800"/>
              </a:spcBef>
              <a:buClrTx/>
              <a:buFontTx/>
              <a:buNone/>
              <a:tabLst>
                <a:tab pos="11430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Lst>
            </a:pPr>
            <a:endParaRPr lang="en-GB" sz="2800">
              <a:solidFill>
                <a:srgbClr val="000099"/>
              </a:solidFill>
              <a:latin typeface="Arial" charset="0"/>
            </a:endParaRPr>
          </a:p>
          <a:p>
            <a:pPr lvl="4" indent="-225425">
              <a:lnSpc>
                <a:spcPct val="100000"/>
              </a:lnSpc>
              <a:spcBef>
                <a:spcPts val="800"/>
              </a:spcBef>
              <a:buClr>
                <a:srgbClr val="FFCC00"/>
              </a:buClr>
              <a:buFont typeface="Wingdings" charset="2"/>
              <a:buChar char=""/>
              <a:tabLst>
                <a:tab pos="11430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 pos="9677400" algn="l"/>
                <a:tab pos="10126663" algn="l"/>
              </a:tabLst>
            </a:pPr>
            <a:r>
              <a:rPr lang="en-GB" sz="2800">
                <a:solidFill>
                  <a:srgbClr val="000099"/>
                </a:solidFill>
                <a:latin typeface="Arial" charset="0"/>
              </a:rPr>
              <a:t>Servei d’acompanyament</a:t>
            </a:r>
          </a:p>
        </p:txBody>
      </p:sp>
      <p:pic>
        <p:nvPicPr>
          <p:cNvPr id="39940" name="Picture 3"/>
          <p:cNvPicPr>
            <a:picLocks noChangeAspect="1" noChangeArrowheads="1"/>
          </p:cNvPicPr>
          <p:nvPr/>
        </p:nvPicPr>
        <p:blipFill>
          <a:blip r:embed="rId3"/>
          <a:srcRect/>
          <a:stretch>
            <a:fillRect/>
          </a:stretch>
        </p:blipFill>
        <p:spPr bwMode="auto">
          <a:xfrm>
            <a:off x="133350" y="1889125"/>
            <a:ext cx="5267325" cy="3511550"/>
          </a:xfrm>
          <a:prstGeom prst="rect">
            <a:avLst/>
          </a:prstGeom>
          <a:noFill/>
          <a:ln w="9525">
            <a:noFill/>
            <a:round/>
            <a:headEnd/>
            <a:tailEnd/>
          </a:ln>
        </p:spPr>
      </p:pic>
      <p:sp>
        <p:nvSpPr>
          <p:cNvPr id="39941" name="Text Box 5"/>
          <p:cNvSpPr txBox="1">
            <a:spLocks noChangeArrowheads="1"/>
          </p:cNvSpPr>
          <p:nvPr/>
        </p:nvSpPr>
        <p:spPr bwMode="auto">
          <a:xfrm>
            <a:off x="360363" y="2033588"/>
            <a:ext cx="7740650" cy="487362"/>
          </a:xfrm>
          <a:prstGeom prst="rect">
            <a:avLst/>
          </a:prstGeom>
          <a:noFill/>
          <a:ln w="9525">
            <a:noFill/>
            <a:round/>
            <a:headEnd/>
            <a:tailEnd/>
          </a:ln>
        </p:spPr>
        <p:txBody>
          <a:bodyPr wrap="none" anchor="ctr"/>
          <a:lstStyle/>
          <a:p>
            <a:endParaRPr lang="es-E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3"/>
            <a:ext cx="3857652" cy="5143536"/>
          </a:xfrm>
        </p:spPr>
        <p:txBody>
          <a:bodyPr/>
          <a:lstStyle/>
          <a:p>
            <a:pPr>
              <a:buNone/>
            </a:pPr>
            <a:endParaRPr lang="ca-ES" b="1" dirty="0" smtClean="0">
              <a:latin typeface="Arial" charset="0"/>
            </a:endParaRPr>
          </a:p>
          <a:p>
            <a:pPr>
              <a:buNone/>
            </a:pPr>
            <a:endParaRPr lang="ca-ES" b="1" dirty="0" smtClean="0">
              <a:latin typeface="Arial" charset="0"/>
            </a:endParaRPr>
          </a:p>
          <a:p>
            <a:pPr>
              <a:buNone/>
            </a:pPr>
            <a:r>
              <a:rPr lang="ca-ES" b="1" dirty="0" smtClean="0">
                <a:latin typeface="Arial" charset="0"/>
              </a:rPr>
              <a:t>L’accessibilitat  millora la qualitat de vida de tota la ciutadania </a:t>
            </a:r>
          </a:p>
        </p:txBody>
      </p:sp>
      <p:pic>
        <p:nvPicPr>
          <p:cNvPr id="4" name="6 Marcador de contenido" descr="2016-04-09 11.48.11.jpg"/>
          <p:cNvPicPr>
            <a:picLocks noChangeAspect="1"/>
          </p:cNvPicPr>
          <p:nvPr/>
        </p:nvPicPr>
        <p:blipFill>
          <a:blip r:embed="rId3"/>
          <a:srcRect/>
          <a:stretch>
            <a:fillRect/>
          </a:stretch>
        </p:blipFill>
        <p:spPr>
          <a:xfrm>
            <a:off x="4214810" y="285728"/>
            <a:ext cx="4668846" cy="62244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Imagen 2"/>
          <p:cNvPicPr>
            <a:picLocks noChangeAspect="1"/>
          </p:cNvPicPr>
          <p:nvPr/>
        </p:nvPicPr>
        <p:blipFill>
          <a:blip r:embed="rId3"/>
          <a:srcRect/>
          <a:stretch>
            <a:fillRect/>
          </a:stretch>
        </p:blipFill>
        <p:spPr bwMode="auto">
          <a:xfrm>
            <a:off x="323850" y="260350"/>
            <a:ext cx="3886200" cy="6210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normAutofit fontScale="90000"/>
          </a:bodyPr>
          <a:lstStyle/>
          <a:p>
            <a:r>
              <a:rPr lang="ca-ES" dirty="0" smtClean="0"/>
              <a:t/>
            </a:r>
            <a:br>
              <a:rPr lang="ca-ES" dirty="0" smtClean="0"/>
            </a:br>
            <a:r>
              <a:rPr lang="ca-ES" dirty="0" smtClean="0"/>
              <a:t/>
            </a:r>
            <a:br>
              <a:rPr lang="ca-ES" dirty="0" smtClean="0"/>
            </a:br>
            <a:r>
              <a:rPr lang="ca-ES" dirty="0" smtClean="0"/>
              <a:t/>
            </a:r>
            <a:br>
              <a:rPr lang="ca-ES" dirty="0" smtClean="0"/>
            </a:br>
            <a:r>
              <a:rPr lang="ca-ES" sz="6000" dirty="0" smtClean="0"/>
              <a:t>Fundació Desenvolupament Comunitari</a:t>
            </a:r>
            <a:endParaRPr lang="es-ES" sz="6000" dirty="0" smtClean="0"/>
          </a:p>
        </p:txBody>
      </p:sp>
      <p:sp>
        <p:nvSpPr>
          <p:cNvPr id="41987" name="2 Marcador de contenido"/>
          <p:cNvSpPr>
            <a:spLocks noGrp="1"/>
          </p:cNvSpPr>
          <p:nvPr>
            <p:ph idx="1"/>
          </p:nvPr>
        </p:nvSpPr>
        <p:spPr/>
        <p:txBody>
          <a:bodyPr/>
          <a:lstStyle/>
          <a:p>
            <a:endParaRPr lang="ca-ES" dirty="0" smtClean="0"/>
          </a:p>
          <a:p>
            <a:endParaRPr lang="ca-ES" dirty="0" smtClean="0"/>
          </a:p>
          <a:p>
            <a:pPr algn="ctr">
              <a:buNone/>
            </a:pPr>
            <a:endParaRPr lang="ca-ES" dirty="0" smtClean="0"/>
          </a:p>
          <a:p>
            <a:pPr algn="ctr">
              <a:buNone/>
            </a:pPr>
            <a:endParaRPr lang="ca-ES" dirty="0" smtClean="0"/>
          </a:p>
          <a:p>
            <a:pPr algn="ctr">
              <a:buNone/>
            </a:pPr>
            <a:r>
              <a:rPr lang="ca-ES" dirty="0" smtClean="0"/>
              <a:t>Imma Alemany</a:t>
            </a:r>
          </a:p>
          <a:p>
            <a:pPr algn="ctr"/>
            <a:endParaRPr lang="ca-ES" dirty="0" smtClean="0"/>
          </a:p>
          <a:p>
            <a:pPr algn="ctr">
              <a:buFont typeface="Times New Roman" pitchFamily="16" charset="0"/>
              <a:buNone/>
            </a:pPr>
            <a:r>
              <a:rPr lang="ca-ES" dirty="0" smtClean="0"/>
              <a:t>ialemany@fdc.cat</a:t>
            </a:r>
            <a:endParaRPr lang="es-E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571472" y="857232"/>
            <a:ext cx="8134350" cy="4370387"/>
          </a:xfrm>
        </p:spPr>
        <p:txBody>
          <a:bodyPr/>
          <a:lstStyle/>
          <a:p>
            <a:pPr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b="1" dirty="0" smtClean="0">
              <a:solidFill>
                <a:schemeClr val="tx2"/>
              </a:solidFill>
              <a:latin typeface="Arial" charset="0"/>
            </a:endParaRPr>
          </a:p>
          <a:p>
            <a:pPr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latin typeface="Arial" charset="0"/>
            </a:endParaRPr>
          </a:p>
          <a:p>
            <a:pPr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Deficiència</a:t>
            </a:r>
          </a:p>
          <a:p>
            <a:pPr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Discapacitat</a:t>
            </a:r>
          </a:p>
          <a:p>
            <a:pPr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Minusvalidesa</a:t>
            </a:r>
          </a:p>
          <a:p>
            <a:pPr indent="-298450">
              <a:lnSpc>
                <a:spcPct val="86000"/>
              </a:lnSpc>
              <a:buClr>
                <a:srgbClr val="FFCC00"/>
              </a:buClr>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b="1" dirty="0" smtClean="0">
              <a:solidFill>
                <a:srgbClr val="3333CC"/>
              </a:solidFill>
              <a:latin typeface="Arial" charset="0"/>
            </a:endParaRPr>
          </a:p>
          <a:p>
            <a:pPr indent="-298450">
              <a:lnSpc>
                <a:spcPct val="86000"/>
              </a:lnSpc>
              <a:buClr>
                <a:srgbClr val="FFCC00"/>
              </a:buClr>
              <a:buFont typeface="Wingdings" charset="2"/>
              <a:buChar char="q"/>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es-ES" sz="4000" b="1" dirty="0" smtClean="0">
              <a:solidFill>
                <a:srgbClr val="3333CC"/>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428604"/>
            <a:ext cx="9144000" cy="5857916"/>
          </a:xfrm>
        </p:spPr>
        <p:txBody>
          <a:bodyPr>
            <a:normAutofit/>
          </a:bodyPr>
          <a:lstStyle/>
          <a:p>
            <a:pPr marL="311150" indent="-309563" algn="l">
              <a:lnSpc>
                <a:spcPct val="100000"/>
              </a:lnSpc>
              <a:tabLst>
                <a:tab pos="311150" algn="l"/>
                <a:tab pos="415925" algn="l"/>
                <a:tab pos="865188" algn="l"/>
                <a:tab pos="1314450" algn="l"/>
                <a:tab pos="1763713" algn="l"/>
                <a:tab pos="2212975" algn="l"/>
                <a:tab pos="2662238" algn="l"/>
                <a:tab pos="3111500" algn="l"/>
                <a:tab pos="3560763" algn="l"/>
                <a:tab pos="4010025" algn="l"/>
                <a:tab pos="4459288" algn="l"/>
                <a:tab pos="4908550" algn="l"/>
                <a:tab pos="5357813" algn="l"/>
                <a:tab pos="5807075" algn="l"/>
                <a:tab pos="6256338" algn="l"/>
                <a:tab pos="6705600" algn="l"/>
                <a:tab pos="7154863" algn="l"/>
                <a:tab pos="7604125" algn="l"/>
                <a:tab pos="8053388" algn="l"/>
                <a:tab pos="8502650" algn="l"/>
                <a:tab pos="8951913" algn="l"/>
              </a:tabLst>
            </a:pPr>
            <a:r>
              <a:rPr lang="en-GB" b="1" dirty="0" smtClean="0">
                <a:solidFill>
                  <a:schemeClr val="tx2"/>
                </a:solidFill>
                <a:latin typeface="Arial" charset="0"/>
                <a:ea typeface="+mn-ea"/>
                <a:cs typeface="+mn-cs"/>
              </a:rPr>
              <a:t>   </a:t>
            </a:r>
            <a:r>
              <a:rPr lang="en-GB" b="1" dirty="0" err="1" smtClean="0">
                <a:solidFill>
                  <a:schemeClr val="tx2"/>
                </a:solidFill>
                <a:latin typeface="Arial" charset="0"/>
                <a:ea typeface="+mn-ea"/>
                <a:cs typeface="+mn-cs"/>
              </a:rPr>
              <a:t>Col·lectiu</a:t>
            </a:r>
            <a:r>
              <a:rPr lang="en-GB" b="1" dirty="0" smtClean="0">
                <a:solidFill>
                  <a:schemeClr val="tx2"/>
                </a:solidFill>
                <a:latin typeface="Arial" charset="0"/>
                <a:ea typeface="+mn-ea"/>
                <a:cs typeface="+mn-cs"/>
              </a:rPr>
              <a:t> </a:t>
            </a:r>
            <a:r>
              <a:rPr lang="en-GB" b="1" dirty="0" err="1" smtClean="0">
                <a:solidFill>
                  <a:schemeClr val="tx2"/>
                </a:solidFill>
                <a:latin typeface="Arial" charset="0"/>
                <a:ea typeface="+mn-ea"/>
                <a:cs typeface="+mn-cs"/>
              </a:rPr>
              <a:t>diana</a:t>
            </a:r>
            <a:r>
              <a:rPr lang="en-GB" b="1" dirty="0" smtClean="0">
                <a:solidFill>
                  <a:schemeClr val="tx2"/>
                </a:solidFill>
                <a:latin typeface="Arial" charset="0"/>
                <a:ea typeface="+mn-ea"/>
                <a:cs typeface="+mn-cs"/>
              </a:rPr>
              <a:t>: </a:t>
            </a:r>
            <a:br>
              <a:rPr lang="en-GB" b="1" dirty="0" smtClean="0">
                <a:solidFill>
                  <a:schemeClr val="tx2"/>
                </a:solidFill>
                <a:latin typeface="Arial" charset="0"/>
                <a:ea typeface="+mn-ea"/>
                <a:cs typeface="+mn-cs"/>
              </a:rPr>
            </a:br>
            <a:r>
              <a:rPr lang="en-GB" b="1" dirty="0" smtClean="0">
                <a:solidFill>
                  <a:schemeClr val="tx2"/>
                </a:solidFill>
                <a:latin typeface="Arial" charset="0"/>
                <a:ea typeface="+mn-ea"/>
                <a:cs typeface="+mn-cs"/>
              </a:rPr>
              <a:t>	</a:t>
            </a:r>
            <a:r>
              <a:rPr lang="en-GB" b="1" dirty="0" err="1" smtClean="0">
                <a:solidFill>
                  <a:schemeClr val="tx2"/>
                </a:solidFill>
                <a:latin typeface="Arial" charset="0"/>
                <a:ea typeface="+mn-ea"/>
                <a:cs typeface="+mn-cs"/>
              </a:rPr>
              <a:t>Persones</a:t>
            </a:r>
            <a:r>
              <a:rPr lang="en-GB" b="1" dirty="0" smtClean="0">
                <a:solidFill>
                  <a:schemeClr val="tx2"/>
                </a:solidFill>
                <a:latin typeface="Arial" charset="0"/>
                <a:ea typeface="+mn-ea"/>
                <a:cs typeface="+mn-cs"/>
              </a:rPr>
              <a:t> </a:t>
            </a:r>
            <a:r>
              <a:rPr lang="en-GB" b="1" dirty="0" err="1" smtClean="0">
                <a:solidFill>
                  <a:schemeClr val="tx2"/>
                </a:solidFill>
                <a:latin typeface="Arial" charset="0"/>
                <a:ea typeface="+mn-ea"/>
                <a:cs typeface="+mn-cs"/>
              </a:rPr>
              <a:t>amb</a:t>
            </a:r>
            <a:r>
              <a:rPr lang="en-GB" b="1" dirty="0" smtClean="0">
                <a:solidFill>
                  <a:schemeClr val="tx2"/>
                </a:solidFill>
                <a:latin typeface="Arial" charset="0"/>
                <a:ea typeface="+mn-ea"/>
                <a:cs typeface="+mn-cs"/>
              </a:rPr>
              <a:t> </a:t>
            </a:r>
            <a:r>
              <a:rPr lang="en-GB" b="1" dirty="0" err="1" smtClean="0">
                <a:solidFill>
                  <a:schemeClr val="tx2"/>
                </a:solidFill>
                <a:latin typeface="Arial" charset="0"/>
                <a:ea typeface="+mn-ea"/>
                <a:cs typeface="+mn-cs"/>
              </a:rPr>
              <a:t>discapacitat</a:t>
            </a:r>
            <a:r>
              <a:rPr lang="en-GB" b="1" dirty="0" smtClean="0">
                <a:solidFill>
                  <a:schemeClr val="tx2"/>
                </a:solidFill>
                <a:latin typeface="Arial" charset="0"/>
                <a:ea typeface="+mn-ea"/>
                <a:cs typeface="+mn-cs"/>
              </a:rPr>
              <a:t/>
            </a:r>
            <a:br>
              <a:rPr lang="en-GB" b="1" dirty="0" smtClean="0">
                <a:solidFill>
                  <a:schemeClr val="tx2"/>
                </a:solidFill>
                <a:latin typeface="Arial" charset="0"/>
                <a:ea typeface="+mn-ea"/>
                <a:cs typeface="+mn-cs"/>
              </a:rPr>
            </a:br>
            <a:r>
              <a:rPr lang="en-GB" b="1" dirty="0" smtClean="0">
                <a:solidFill>
                  <a:schemeClr val="tx2"/>
                </a:solidFill>
                <a:latin typeface="Arial" charset="0"/>
                <a:ea typeface="+mn-ea"/>
                <a:cs typeface="+mn-cs"/>
              </a:rPr>
              <a:t/>
            </a:r>
            <a:br>
              <a:rPr lang="en-GB" b="1" dirty="0" smtClean="0">
                <a:solidFill>
                  <a:schemeClr val="tx2"/>
                </a:solidFill>
                <a:latin typeface="Arial" charset="0"/>
                <a:ea typeface="+mn-ea"/>
                <a:cs typeface="+mn-cs"/>
              </a:rPr>
            </a:br>
            <a:r>
              <a:rPr lang="en-GB" b="1" dirty="0" err="1" smtClean="0">
                <a:solidFill>
                  <a:schemeClr val="tx2"/>
                </a:solidFill>
                <a:latin typeface="Arial" charset="0"/>
                <a:ea typeface="+mn-ea"/>
                <a:cs typeface="+mn-cs"/>
              </a:rPr>
              <a:t>Física</a:t>
            </a:r>
            <a:r>
              <a:rPr lang="en-GB" b="1" dirty="0" smtClean="0">
                <a:solidFill>
                  <a:schemeClr val="tx2"/>
                </a:solidFill>
                <a:latin typeface="Arial" charset="0"/>
                <a:ea typeface="+mn-ea"/>
                <a:cs typeface="+mn-cs"/>
              </a:rPr>
              <a:t/>
            </a:r>
            <a:br>
              <a:rPr lang="en-GB" b="1" dirty="0" smtClean="0">
                <a:solidFill>
                  <a:schemeClr val="tx2"/>
                </a:solidFill>
                <a:latin typeface="Arial" charset="0"/>
                <a:ea typeface="+mn-ea"/>
                <a:cs typeface="+mn-cs"/>
              </a:rPr>
            </a:br>
            <a:r>
              <a:rPr lang="en-GB" b="1" dirty="0" smtClean="0">
                <a:solidFill>
                  <a:schemeClr val="tx2"/>
                </a:solidFill>
                <a:latin typeface="Arial" charset="0"/>
                <a:ea typeface="+mn-ea"/>
                <a:cs typeface="+mn-cs"/>
              </a:rPr>
              <a:t>Sensorial: </a:t>
            </a:r>
            <a:r>
              <a:rPr lang="en-GB" b="1" dirty="0" err="1" smtClean="0">
                <a:solidFill>
                  <a:schemeClr val="tx2"/>
                </a:solidFill>
                <a:latin typeface="Arial" charset="0"/>
                <a:ea typeface="+mn-ea"/>
                <a:cs typeface="+mn-cs"/>
              </a:rPr>
              <a:t>auditiva</a:t>
            </a:r>
            <a:r>
              <a:rPr lang="en-GB" b="1" dirty="0" smtClean="0">
                <a:solidFill>
                  <a:schemeClr val="tx2"/>
                </a:solidFill>
                <a:latin typeface="Arial" charset="0"/>
                <a:ea typeface="+mn-ea"/>
                <a:cs typeface="+mn-cs"/>
              </a:rPr>
              <a:t> </a:t>
            </a:r>
            <a:r>
              <a:rPr lang="en-GB" b="1" dirty="0" err="1" smtClean="0">
                <a:solidFill>
                  <a:schemeClr val="tx2"/>
                </a:solidFill>
                <a:latin typeface="Arial" charset="0"/>
                <a:ea typeface="+mn-ea"/>
                <a:cs typeface="+mn-cs"/>
              </a:rPr>
              <a:t>i</a:t>
            </a:r>
            <a:r>
              <a:rPr lang="en-GB" b="1" dirty="0" smtClean="0">
                <a:solidFill>
                  <a:schemeClr val="tx2"/>
                </a:solidFill>
                <a:latin typeface="Arial" charset="0"/>
                <a:ea typeface="+mn-ea"/>
                <a:cs typeface="+mn-cs"/>
              </a:rPr>
              <a:t> visual</a:t>
            </a:r>
            <a:br>
              <a:rPr lang="en-GB" b="1" dirty="0" smtClean="0">
                <a:solidFill>
                  <a:schemeClr val="tx2"/>
                </a:solidFill>
                <a:latin typeface="Arial" charset="0"/>
                <a:ea typeface="+mn-ea"/>
                <a:cs typeface="+mn-cs"/>
              </a:rPr>
            </a:br>
            <a:r>
              <a:rPr lang="en-GB" b="1" dirty="0" err="1" smtClean="0">
                <a:solidFill>
                  <a:schemeClr val="tx2"/>
                </a:solidFill>
                <a:latin typeface="Arial" charset="0"/>
                <a:ea typeface="+mn-ea"/>
                <a:cs typeface="+mn-cs"/>
              </a:rPr>
              <a:t>Intel·lectual</a:t>
            </a:r>
            <a:r>
              <a:rPr lang="en-GB" b="1" dirty="0" smtClean="0">
                <a:solidFill>
                  <a:schemeClr val="tx2"/>
                </a:solidFill>
                <a:latin typeface="Arial" charset="0"/>
                <a:ea typeface="+mn-ea"/>
                <a:cs typeface="+mn-cs"/>
              </a:rPr>
              <a:t/>
            </a:r>
            <a:br>
              <a:rPr lang="en-GB" b="1" dirty="0" smtClean="0">
                <a:solidFill>
                  <a:schemeClr val="tx2"/>
                </a:solidFill>
                <a:latin typeface="Arial" charset="0"/>
                <a:ea typeface="+mn-ea"/>
                <a:cs typeface="+mn-cs"/>
              </a:rPr>
            </a:br>
            <a:r>
              <a:rPr lang="en-GB" b="1" dirty="0" err="1" smtClean="0">
                <a:solidFill>
                  <a:schemeClr val="tx2"/>
                </a:solidFill>
                <a:latin typeface="Arial" charset="0"/>
                <a:ea typeface="+mn-ea"/>
                <a:cs typeface="+mn-cs"/>
              </a:rPr>
              <a:t>Transtorn</a:t>
            </a:r>
            <a:r>
              <a:rPr lang="en-GB" b="1" dirty="0" smtClean="0">
                <a:solidFill>
                  <a:schemeClr val="tx2"/>
                </a:solidFill>
                <a:latin typeface="Arial" charset="0"/>
                <a:ea typeface="+mn-ea"/>
                <a:cs typeface="+mn-cs"/>
              </a:rPr>
              <a:t> de </a:t>
            </a:r>
            <a:r>
              <a:rPr lang="en-GB" b="1" dirty="0" err="1" smtClean="0">
                <a:solidFill>
                  <a:schemeClr val="tx2"/>
                </a:solidFill>
                <a:latin typeface="Arial" charset="0"/>
                <a:ea typeface="+mn-ea"/>
                <a:cs typeface="+mn-cs"/>
              </a:rPr>
              <a:t>Salut</a:t>
            </a:r>
            <a:r>
              <a:rPr lang="en-GB" b="1" dirty="0" smtClean="0">
                <a:solidFill>
                  <a:schemeClr val="tx2"/>
                </a:solidFill>
                <a:latin typeface="Arial" charset="0"/>
                <a:ea typeface="+mn-ea"/>
                <a:cs typeface="+mn-cs"/>
              </a:rPr>
              <a:t>  Mental</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idx="1"/>
          </p:nvPr>
        </p:nvSpPr>
        <p:spPr>
          <a:xfrm>
            <a:off x="995363" y="1571612"/>
            <a:ext cx="8148637" cy="4373562"/>
          </a:xfrm>
        </p:spPr>
        <p:txBody>
          <a:bodyPr>
            <a:normAutofit fontScale="92500"/>
          </a:bodyPr>
          <a:lstStyle/>
          <a:p>
            <a:pPr marL="301625" indent="-298450">
              <a:lnSpc>
                <a:spcPct val="86000"/>
              </a:lnSpc>
              <a:buClrTx/>
              <a:buFontTx/>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dirty="0" smtClean="0"/>
          </a:p>
          <a:p>
            <a:pPr marL="301625" indent="-298450">
              <a:lnSpc>
                <a:spcPct val="86000"/>
              </a:lnSpc>
              <a:buClrTx/>
              <a:buFontTx/>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cs typeface="Arial" charset="0"/>
              </a:rPr>
              <a:t>Conceptes claus:</a:t>
            </a:r>
          </a:p>
          <a:p>
            <a:pPr lvl="2" indent="-227013">
              <a:lnSpc>
                <a:spcPct val="100000"/>
              </a:lnSpc>
              <a:buClrTx/>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cs typeface="Arial" charset="0"/>
              </a:rPr>
              <a:t>Persones amb discapacitat</a:t>
            </a:r>
          </a:p>
          <a:p>
            <a:pPr lvl="2" indent="-227013">
              <a:lnSpc>
                <a:spcPct val="100000"/>
              </a:lnSpc>
              <a:buClrTx/>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cs typeface="Arial" charset="0"/>
              </a:rPr>
              <a:t>Diversitat Funcional</a:t>
            </a:r>
          </a:p>
          <a:p>
            <a:pPr lvl="2" indent="-227013">
              <a:lnSpc>
                <a:spcPct val="100000"/>
              </a:lnSpc>
              <a:buClrTx/>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cs typeface="Arial" charset="0"/>
              </a:rPr>
              <a:t>Accessibilitat Universal</a:t>
            </a:r>
          </a:p>
          <a:p>
            <a:pPr lvl="2" indent="-227013">
              <a:lnSpc>
                <a:spcPct val="100000"/>
              </a:lnSpc>
              <a:buClrTx/>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cs typeface="Arial" charset="0"/>
              </a:rPr>
              <a:t>Disseny per a Tothom</a:t>
            </a:r>
          </a:p>
          <a:p>
            <a:pPr lvl="2" indent="-227013">
              <a:lnSpc>
                <a:spcPct val="100000"/>
              </a:lnSpc>
              <a:buClrTx/>
              <a:buFont typeface="Times New Roman" pitchFamily="16" charset="0"/>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2800" dirty="0" smtClean="0">
              <a:solidFill>
                <a:srgbClr val="000099"/>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idx="1"/>
          </p:nvPr>
        </p:nvSpPr>
        <p:spPr>
          <a:xfrm>
            <a:off x="0" y="1214422"/>
            <a:ext cx="9144000" cy="5214937"/>
          </a:xfrm>
        </p:spPr>
        <p:txBody>
          <a:bodyPr>
            <a:normAutofit fontScale="47500" lnSpcReduction="20000"/>
          </a:bodyPr>
          <a:lstStyle/>
          <a:p>
            <a:pPr marL="301625" indent="-298450">
              <a:lnSpc>
                <a:spcPct val="86000"/>
              </a:lnSpc>
              <a:buClrTx/>
              <a:buFontTx/>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800" dirty="0" smtClean="0"/>
          </a:p>
          <a:p>
            <a:pPr marL="301625" indent="-298450">
              <a:lnSpc>
                <a:spcPct val="86000"/>
              </a:lnSpc>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10000" b="1" dirty="0" smtClean="0">
                <a:solidFill>
                  <a:schemeClr val="tx2"/>
                </a:solidFill>
                <a:latin typeface="Arial" charset="0"/>
                <a:cs typeface="Arial" charset="0"/>
              </a:rPr>
              <a:t>Persones amb discapacitat</a:t>
            </a:r>
          </a:p>
          <a:p>
            <a:pPr marL="301625" indent="-298450">
              <a:lnSpc>
                <a:spcPct val="86000"/>
              </a:lnSpc>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8400" b="1" dirty="0" smtClean="0">
              <a:solidFill>
                <a:schemeClr val="tx2"/>
              </a:solidFill>
              <a:latin typeface="Arial" charset="0"/>
              <a:cs typeface="Arial" charset="0"/>
            </a:endParaRPr>
          </a:p>
          <a:p>
            <a:pPr marL="1558925" lvl="3" indent="-298450">
              <a:lnSpc>
                <a:spcPct val="9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8400" b="1" dirty="0" smtClean="0">
                <a:solidFill>
                  <a:schemeClr val="tx2"/>
                </a:solidFill>
                <a:latin typeface="Arial" charset="0"/>
              </a:rPr>
              <a:t>Individualista</a:t>
            </a:r>
          </a:p>
          <a:p>
            <a:pPr marL="1558925" lvl="3" indent="-298450">
              <a:lnSpc>
                <a:spcPct val="9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8400" b="1" dirty="0" err="1" smtClean="0">
                <a:solidFill>
                  <a:schemeClr val="tx2"/>
                </a:solidFill>
                <a:latin typeface="Arial" charset="0"/>
              </a:rPr>
              <a:t>Mèdic-rehabilitador</a:t>
            </a:r>
            <a:endParaRPr lang="ca-ES" sz="8400" b="1" dirty="0" smtClean="0">
              <a:solidFill>
                <a:schemeClr val="tx2"/>
              </a:solidFill>
              <a:latin typeface="Arial" charset="0"/>
            </a:endParaRPr>
          </a:p>
          <a:p>
            <a:pPr marL="1558925" lvl="3" indent="-298450">
              <a:lnSpc>
                <a:spcPct val="9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8400" b="1" dirty="0" smtClean="0">
                <a:solidFill>
                  <a:schemeClr val="tx2"/>
                </a:solidFill>
                <a:latin typeface="Arial" charset="0"/>
              </a:rPr>
              <a:t>Estàtic</a:t>
            </a:r>
          </a:p>
          <a:p>
            <a:pPr marL="1558925" lvl="3" indent="-298450">
              <a:lnSpc>
                <a:spcPct val="9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8400" b="1" dirty="0" smtClean="0">
                <a:solidFill>
                  <a:schemeClr val="tx2"/>
                </a:solidFill>
                <a:latin typeface="Arial" charset="0"/>
              </a:rPr>
              <a:t>Simplista</a:t>
            </a:r>
          </a:p>
          <a:p>
            <a:pPr marL="1558925" lvl="3" indent="-298450">
              <a:lnSpc>
                <a:spcPct val="9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8400" b="1" dirty="0" smtClean="0">
                <a:solidFill>
                  <a:schemeClr val="tx2"/>
                </a:solidFill>
                <a:latin typeface="Arial" charset="0"/>
              </a:rPr>
              <a:t>Excloent</a:t>
            </a:r>
          </a:p>
          <a:p>
            <a:pPr marL="301625" indent="-298450">
              <a:lnSpc>
                <a:spcPct val="86000"/>
              </a:lnSpc>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16400" b="1" dirty="0" smtClean="0">
              <a:solidFill>
                <a:schemeClr val="tx2"/>
              </a:solidFill>
              <a:latin typeface="Arial" charset="0"/>
              <a:cs typeface="Arial" charset="0"/>
            </a:endParaRPr>
          </a:p>
          <a:p>
            <a:pPr marL="301625" indent="-298450">
              <a:lnSpc>
                <a:spcPct val="86000"/>
              </a:lnSpc>
              <a:buClr>
                <a:srgbClr val="FFCC00"/>
              </a:buClr>
              <a:buFont typeface="Wingdings" charset="2"/>
              <a:buChar char=""/>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rgbClr val="3333CC"/>
              </a:solidFill>
              <a:latin typeface="Arial" charset="0"/>
            </a:endParaRPr>
          </a:p>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b="1" dirty="0" smtClean="0">
              <a:solidFill>
                <a:schemeClr val="tx2"/>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4294967295"/>
          </p:nvPr>
        </p:nvSpPr>
        <p:spPr>
          <a:xfrm>
            <a:off x="0" y="1071546"/>
            <a:ext cx="8890000" cy="4929187"/>
          </a:xfrm>
        </p:spPr>
        <p:txBody>
          <a:bodyPr>
            <a:normAutofit fontScale="92500" lnSpcReduction="10000"/>
          </a:bodyPr>
          <a:lstStyle/>
          <a:p>
            <a:pPr marL="301625" indent="-298450">
              <a:lnSpc>
                <a:spcPct val="86000"/>
              </a:lnSpc>
              <a:buClrTx/>
              <a:buFontTx/>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400" dirty="0" smtClean="0"/>
          </a:p>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400" b="1" dirty="0" smtClean="0">
                <a:solidFill>
                  <a:schemeClr val="tx2"/>
                </a:solidFill>
                <a:latin typeface="Arial" charset="0"/>
              </a:rPr>
              <a:t>Persones </a:t>
            </a:r>
            <a:r>
              <a:rPr lang="ca-ES" sz="4800" b="1" i="1" dirty="0" smtClean="0">
                <a:solidFill>
                  <a:schemeClr val="tx2"/>
                </a:solidFill>
                <a:latin typeface="Arial" charset="0"/>
              </a:rPr>
              <a:t>amb discapacitat</a:t>
            </a:r>
          </a:p>
          <a:p>
            <a:pPr marL="301625"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800" b="1" i="1" dirty="0" smtClean="0">
              <a:solidFill>
                <a:schemeClr val="tx2"/>
              </a:solidFill>
              <a:latin typeface="Arial" charset="0"/>
            </a:endParaRP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Enfocament social</a:t>
            </a: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Positivitzador</a:t>
            </a: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Dinàmic</a:t>
            </a: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Complex</a:t>
            </a:r>
          </a:p>
          <a:p>
            <a:pPr marL="701675" lvl="1" indent="-298450">
              <a:lnSpc>
                <a:spcPct val="86000"/>
              </a:lnSpc>
              <a:buClr>
                <a:srgbClr val="FFCC00"/>
              </a:buClr>
              <a:buNone/>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r>
              <a:rPr lang="ca-ES" sz="4000" b="1" dirty="0" smtClean="0">
                <a:solidFill>
                  <a:schemeClr val="tx2"/>
                </a:solidFill>
                <a:latin typeface="Arial" charset="0"/>
              </a:rPr>
              <a:t>inclusiu</a:t>
            </a:r>
          </a:p>
          <a:p>
            <a:pPr marL="701675" lvl="1" indent="-298450">
              <a:lnSpc>
                <a:spcPct val="86000"/>
              </a:lnSpc>
              <a:buClr>
                <a:srgbClr val="FFCC00"/>
              </a:buClr>
              <a:buFont typeface="Wingdings" charset="2"/>
              <a:buChar char=""/>
              <a:tabLst>
                <a:tab pos="301625" algn="l"/>
                <a:tab pos="406400" algn="l"/>
                <a:tab pos="855663" algn="l"/>
                <a:tab pos="1304925" algn="l"/>
                <a:tab pos="1754188" algn="l"/>
                <a:tab pos="2203450" algn="l"/>
                <a:tab pos="2652713" algn="l"/>
                <a:tab pos="3101975" algn="l"/>
                <a:tab pos="3551238" algn="l"/>
                <a:tab pos="4000500" algn="l"/>
                <a:tab pos="4449763" algn="l"/>
                <a:tab pos="4899025" algn="l"/>
                <a:tab pos="5348288" algn="l"/>
                <a:tab pos="5797550" algn="l"/>
                <a:tab pos="6246813" algn="l"/>
                <a:tab pos="6696075" algn="l"/>
                <a:tab pos="7145338" algn="l"/>
                <a:tab pos="7594600" algn="l"/>
                <a:tab pos="8043863" algn="l"/>
                <a:tab pos="8493125" algn="l"/>
                <a:tab pos="8942388" algn="l"/>
              </a:tabLst>
            </a:pPr>
            <a:endParaRPr lang="ca-ES" sz="4000" b="1" dirty="0" smtClean="0">
              <a:solidFill>
                <a:srgbClr val="3333CC"/>
              </a:solidFill>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TotalTime>
  <Words>2742</Words>
  <Application>Microsoft Macintosh PowerPoint</Application>
  <PresentationFormat>Presentación en pantalla (4:3)</PresentationFormat>
  <Paragraphs>366</Paragraphs>
  <Slides>45</Slides>
  <Notes>39</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45</vt:i4>
      </vt:variant>
    </vt:vector>
  </HeadingPairs>
  <TitlesOfParts>
    <vt:vector size="48" baseType="lpstr">
      <vt:lpstr>Tema de Office</vt:lpstr>
      <vt:lpstr>Gráfico</vt:lpstr>
      <vt:lpstr>MSPhotoEd.3</vt:lpstr>
      <vt:lpstr>   Diversitat  i accesibilitat   </vt:lpstr>
      <vt:lpstr>Fets rellevants </vt:lpstr>
      <vt:lpstr>Presentación de PowerPoint</vt:lpstr>
      <vt:lpstr>Fets rellevants  </vt:lpstr>
      <vt:lpstr>Presentación de PowerPoint</vt:lpstr>
      <vt:lpstr>   Col·lectiu diana:   Persones amb discapacitat  Física Sensorial: auditiva i visual Intel·lectual Transtorn de Salut  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Teatre Accessible</vt:lpstr>
      <vt:lpstr>Presentación de PowerPoint</vt:lpstr>
      <vt:lpstr>Cultura Accessible</vt:lpstr>
      <vt:lpstr>Presentación de PowerPoint</vt:lpstr>
      <vt:lpstr>Presentación de PowerPoint</vt:lpstr>
      <vt:lpstr>Presentación de PowerPoint</vt:lpstr>
      <vt:lpstr>Presentación de PowerPoint</vt:lpstr>
      <vt:lpstr>Presentación de PowerPoint</vt:lpstr>
      <vt:lpstr> Accessibilitat i Diversitat </vt:lpstr>
      <vt:lpstr>Presentación de PowerPoint</vt:lpstr>
      <vt:lpstr>Presentación de PowerPoint</vt:lpstr>
      <vt:lpstr>   Fundació Desenvolupament Comunitari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Diversidad y accesibilidad   Reflexiones entorno a la ciudad de Barcelona</dc:title>
  <dc:creator>imma</dc:creator>
  <cp:lastModifiedBy>Imma Alemany</cp:lastModifiedBy>
  <cp:revision>126</cp:revision>
  <dcterms:created xsi:type="dcterms:W3CDTF">2016-08-09T03:30:22Z</dcterms:created>
  <dcterms:modified xsi:type="dcterms:W3CDTF">2016-12-15T19:33:14Z</dcterms:modified>
</cp:coreProperties>
</file>